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5"/>
  </p:notesMasterIdLst>
  <p:handoutMasterIdLst>
    <p:handoutMasterId r:id="rId46"/>
  </p:handoutMasterIdLst>
  <p:sldIdLst>
    <p:sldId id="257" r:id="rId2"/>
    <p:sldId id="292" r:id="rId3"/>
    <p:sldId id="263" r:id="rId4"/>
    <p:sldId id="259" r:id="rId5"/>
    <p:sldId id="260" r:id="rId6"/>
    <p:sldId id="261" r:id="rId7"/>
    <p:sldId id="264" r:id="rId8"/>
    <p:sldId id="327" r:id="rId9"/>
    <p:sldId id="266" r:id="rId10"/>
    <p:sldId id="359" r:id="rId11"/>
    <p:sldId id="269" r:id="rId12"/>
    <p:sldId id="344" r:id="rId13"/>
    <p:sldId id="282" r:id="rId14"/>
    <p:sldId id="283" r:id="rId15"/>
    <p:sldId id="352" r:id="rId16"/>
    <p:sldId id="353" r:id="rId17"/>
    <p:sldId id="354" r:id="rId18"/>
    <p:sldId id="355" r:id="rId19"/>
    <p:sldId id="284" r:id="rId20"/>
    <p:sldId id="326" r:id="rId21"/>
    <p:sldId id="331" r:id="rId22"/>
    <p:sldId id="290" r:id="rId23"/>
    <p:sldId id="360" r:id="rId24"/>
    <p:sldId id="293" r:id="rId25"/>
    <p:sldId id="295" r:id="rId26"/>
    <p:sldId id="296" r:id="rId27"/>
    <p:sldId id="299" r:id="rId28"/>
    <p:sldId id="300" r:id="rId29"/>
    <p:sldId id="304" r:id="rId30"/>
    <p:sldId id="305" r:id="rId31"/>
    <p:sldId id="303" r:id="rId32"/>
    <p:sldId id="322" r:id="rId33"/>
    <p:sldId id="324" r:id="rId34"/>
    <p:sldId id="307" r:id="rId35"/>
    <p:sldId id="309" r:id="rId36"/>
    <p:sldId id="310" r:id="rId37"/>
    <p:sldId id="311" r:id="rId38"/>
    <p:sldId id="325" r:id="rId39"/>
    <p:sldId id="313" r:id="rId40"/>
    <p:sldId id="317" r:id="rId41"/>
    <p:sldId id="320" r:id="rId42"/>
    <p:sldId id="338" r:id="rId43"/>
    <p:sldId id="291" r:id="rId44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9EC"/>
    <a:srgbClr val="71A7FF"/>
    <a:srgbClr val="005AEC"/>
    <a:srgbClr val="1687D4"/>
    <a:srgbClr val="5395FF"/>
    <a:srgbClr val="00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6" autoAdjust="0"/>
    <p:restoredTop sz="94660"/>
  </p:normalViewPr>
  <p:slideViewPr>
    <p:cSldViewPr>
      <p:cViewPr varScale="1">
        <p:scale>
          <a:sx n="68" d="100"/>
          <a:sy n="68" d="100"/>
        </p:scale>
        <p:origin x="160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6478F9-5C05-47BE-863C-19D942EA20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441C9-1F9C-4EB2-8764-40B74927B9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BA9A0-17FB-40C8-A078-CC0DAD9B0207}" type="datetimeFigureOut">
              <a:rPr lang="en-IN" smtClean="0"/>
              <a:t>04-09-2018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6A841-2C82-4A33-B52E-A266168CA8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A5FFF-57FE-4B83-A50C-91A9B4038D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AC2F5-22B1-4395-8E09-7EA56F70BED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1230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1EBB5B52-D2CC-439B-8561-865FC3B8691F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F92D015E-73E6-4A67-B462-D5BB17E22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052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D015E-73E6-4A67-B462-D5BB17E227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5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97AEA-76E6-4223-902B-016E3EEC8731}" type="datetime1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0F5D-3FB4-42FF-98FB-DFBD44439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0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E110C-CD97-4E8C-A50A-7AF4DB99024E}" type="datetime1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0F5D-3FB4-42FF-98FB-DFBD44439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0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B7F0-B5D0-4DFD-8DFE-7E38D101B2A0}" type="datetime1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0F5D-3FB4-42FF-98FB-DFBD44439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4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E863D-B7CB-4847-AB0A-2FC6D6B235D9}" type="datetime1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0F5D-3FB4-42FF-98FB-DFBD44439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C553-7D9B-42D6-BF41-E594EC5451EE}" type="datetime1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0F5D-3FB4-42FF-98FB-DFBD44439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5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36396-0BDC-43D8-ACF1-225CC3573809}" type="datetime1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0F5D-3FB4-42FF-98FB-DFBD44439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26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68BE4-502F-41BB-B863-1E3829762350}" type="datetime1">
              <a:rPr lang="en-US" smtClean="0"/>
              <a:t>9/4/2018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0F5D-3FB4-42FF-98FB-DFBD44439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8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35EA-2886-4232-B6C7-96852F243FA4}" type="datetime1">
              <a:rPr lang="en-US" smtClean="0"/>
              <a:t>9/4/2018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0F5D-3FB4-42FF-98FB-DFBD44439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26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96DB-B2C0-466A-9EB5-D6D1CD19F13C}" type="datetime1">
              <a:rPr lang="en-US" smtClean="0"/>
              <a:t>9/4/2018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0F5D-3FB4-42FF-98FB-DFBD44439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0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F2467-2B99-49E3-9C16-B0D1799885C9}" type="datetime1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0F5D-3FB4-42FF-98FB-DFBD44439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92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2710-1CCD-4E50-847F-C240707AD5B0}" type="datetime1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0F5D-3FB4-42FF-98FB-DFBD44439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5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05047-95F5-4F45-93E0-D66B692F8168}" type="datetime1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B0F5D-3FB4-42FF-98FB-DFBD44439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8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bus_intl@accentmicrocell.com" TargetMode="External"/><Relationship Id="rId2" Type="http://schemas.openxmlformats.org/officeDocument/2006/relationships/hyperlink" Target="mailto:info@accentmicrocell.co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://www.accentmicrocell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image" Target="../media/image4.pn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shutterstock_223153462.jpg"/>
          <p:cNvPicPr>
            <a:picLocks noChangeAspect="1"/>
          </p:cNvPicPr>
          <p:nvPr/>
        </p:nvPicPr>
        <p:blipFill>
          <a:blip r:embed="rId2" cstate="print"/>
          <a:srcRect l="28571" t="3296" r="27473" b="22542"/>
          <a:stretch>
            <a:fillRect/>
          </a:stretch>
        </p:blipFill>
        <p:spPr>
          <a:xfrm>
            <a:off x="6096000" y="0"/>
            <a:ext cx="3048000" cy="3429000"/>
          </a:xfrm>
          <a:prstGeom prst="rect">
            <a:avLst/>
          </a:prstGeom>
        </p:spPr>
      </p:pic>
      <p:pic>
        <p:nvPicPr>
          <p:cNvPr id="43" name="Picture 42" descr="shutterstock_108527399.jpg"/>
          <p:cNvPicPr>
            <a:picLocks noChangeAspect="1"/>
          </p:cNvPicPr>
          <p:nvPr/>
        </p:nvPicPr>
        <p:blipFill>
          <a:blip r:embed="rId3" cstate="print"/>
          <a:srcRect l="31213" r="27098" b="29190"/>
          <a:stretch>
            <a:fillRect/>
          </a:stretch>
        </p:blipFill>
        <p:spPr>
          <a:xfrm>
            <a:off x="3048000" y="0"/>
            <a:ext cx="3048000" cy="3429000"/>
          </a:xfrm>
          <a:prstGeom prst="rect">
            <a:avLst/>
          </a:prstGeom>
        </p:spPr>
      </p:pic>
      <p:pic>
        <p:nvPicPr>
          <p:cNvPr id="44" name="Picture 43" descr="shutterstock_102029467.jpg"/>
          <p:cNvPicPr>
            <a:picLocks noChangeAspect="1"/>
          </p:cNvPicPr>
          <p:nvPr/>
        </p:nvPicPr>
        <p:blipFill>
          <a:blip r:embed="rId4" cstate="print"/>
          <a:srcRect l="23041" t="10520" r="36888" b="21849"/>
          <a:stretch>
            <a:fillRect/>
          </a:stretch>
        </p:blipFill>
        <p:spPr>
          <a:xfrm>
            <a:off x="0" y="0"/>
            <a:ext cx="3048000" cy="3429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736599" y="5276157"/>
            <a:ext cx="3477255" cy="1093309"/>
            <a:chOff x="373063" y="2155825"/>
            <a:chExt cx="8397875" cy="2546350"/>
          </a:xfrm>
        </p:grpSpPr>
        <p:sp>
          <p:nvSpPr>
            <p:cNvPr id="1029" name="Freeform 5"/>
            <p:cNvSpPr>
              <a:spLocks noEditPoints="1"/>
            </p:cNvSpPr>
            <p:nvPr/>
          </p:nvSpPr>
          <p:spPr bwMode="auto">
            <a:xfrm>
              <a:off x="373063" y="2155825"/>
              <a:ext cx="3397250" cy="2546350"/>
            </a:xfrm>
            <a:custGeom>
              <a:avLst/>
              <a:gdLst/>
              <a:ahLst/>
              <a:cxnLst>
                <a:cxn ang="0">
                  <a:pos x="1872" y="802"/>
                </a:cxn>
                <a:cxn ang="0">
                  <a:pos x="1604" y="536"/>
                </a:cxn>
                <a:cxn ang="0">
                  <a:pos x="1338" y="268"/>
                </a:cxn>
                <a:cxn ang="0">
                  <a:pos x="1070" y="0"/>
                </a:cxn>
                <a:cxn ang="0">
                  <a:pos x="802" y="268"/>
                </a:cxn>
                <a:cxn ang="0">
                  <a:pos x="536" y="536"/>
                </a:cxn>
                <a:cxn ang="0">
                  <a:pos x="268" y="802"/>
                </a:cxn>
                <a:cxn ang="0">
                  <a:pos x="0" y="1070"/>
                </a:cxn>
                <a:cxn ang="0">
                  <a:pos x="268" y="1338"/>
                </a:cxn>
                <a:cxn ang="0">
                  <a:pos x="536" y="1604"/>
                </a:cxn>
                <a:cxn ang="0">
                  <a:pos x="1070" y="1604"/>
                </a:cxn>
                <a:cxn ang="0">
                  <a:pos x="1604" y="1604"/>
                </a:cxn>
                <a:cxn ang="0">
                  <a:pos x="1872" y="1338"/>
                </a:cxn>
                <a:cxn ang="0">
                  <a:pos x="2140" y="1070"/>
                </a:cxn>
                <a:cxn ang="0">
                  <a:pos x="1872" y="802"/>
                </a:cxn>
                <a:cxn ang="0">
                  <a:pos x="1338" y="1338"/>
                </a:cxn>
                <a:cxn ang="0">
                  <a:pos x="1070" y="1070"/>
                </a:cxn>
                <a:cxn ang="0">
                  <a:pos x="802" y="1338"/>
                </a:cxn>
                <a:cxn ang="0">
                  <a:pos x="536" y="1070"/>
                </a:cxn>
                <a:cxn ang="0">
                  <a:pos x="802" y="802"/>
                </a:cxn>
                <a:cxn ang="0">
                  <a:pos x="1070" y="536"/>
                </a:cxn>
                <a:cxn ang="0">
                  <a:pos x="1338" y="802"/>
                </a:cxn>
                <a:cxn ang="0">
                  <a:pos x="1604" y="1070"/>
                </a:cxn>
                <a:cxn ang="0">
                  <a:pos x="1338" y="1338"/>
                </a:cxn>
              </a:cxnLst>
              <a:rect l="0" t="0" r="r" b="b"/>
              <a:pathLst>
                <a:path w="2140" h="1604">
                  <a:moveTo>
                    <a:pt x="1872" y="802"/>
                  </a:moveTo>
                  <a:lnTo>
                    <a:pt x="1604" y="536"/>
                  </a:lnTo>
                  <a:lnTo>
                    <a:pt x="1338" y="268"/>
                  </a:lnTo>
                  <a:lnTo>
                    <a:pt x="1070" y="0"/>
                  </a:lnTo>
                  <a:lnTo>
                    <a:pt x="802" y="268"/>
                  </a:lnTo>
                  <a:lnTo>
                    <a:pt x="536" y="536"/>
                  </a:lnTo>
                  <a:lnTo>
                    <a:pt x="268" y="802"/>
                  </a:lnTo>
                  <a:lnTo>
                    <a:pt x="0" y="1070"/>
                  </a:lnTo>
                  <a:lnTo>
                    <a:pt x="268" y="1338"/>
                  </a:lnTo>
                  <a:lnTo>
                    <a:pt x="536" y="1604"/>
                  </a:lnTo>
                  <a:lnTo>
                    <a:pt x="1070" y="1604"/>
                  </a:lnTo>
                  <a:lnTo>
                    <a:pt x="1604" y="1604"/>
                  </a:lnTo>
                  <a:lnTo>
                    <a:pt x="1872" y="1338"/>
                  </a:lnTo>
                  <a:lnTo>
                    <a:pt x="2140" y="1070"/>
                  </a:lnTo>
                  <a:lnTo>
                    <a:pt x="1872" y="802"/>
                  </a:lnTo>
                  <a:close/>
                  <a:moveTo>
                    <a:pt x="1338" y="1338"/>
                  </a:moveTo>
                  <a:lnTo>
                    <a:pt x="1070" y="1070"/>
                  </a:lnTo>
                  <a:lnTo>
                    <a:pt x="802" y="1338"/>
                  </a:lnTo>
                  <a:lnTo>
                    <a:pt x="536" y="1070"/>
                  </a:lnTo>
                  <a:lnTo>
                    <a:pt x="802" y="802"/>
                  </a:lnTo>
                  <a:lnTo>
                    <a:pt x="1070" y="536"/>
                  </a:lnTo>
                  <a:lnTo>
                    <a:pt x="1338" y="802"/>
                  </a:lnTo>
                  <a:lnTo>
                    <a:pt x="1604" y="1070"/>
                  </a:lnTo>
                  <a:lnTo>
                    <a:pt x="1338" y="1338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Freeform 6"/>
            <p:cNvSpPr>
              <a:spLocks noEditPoints="1"/>
            </p:cNvSpPr>
            <p:nvPr/>
          </p:nvSpPr>
          <p:spPr bwMode="auto">
            <a:xfrm>
              <a:off x="4303713" y="3032125"/>
              <a:ext cx="727075" cy="844550"/>
            </a:xfrm>
            <a:custGeom>
              <a:avLst/>
              <a:gdLst/>
              <a:ahLst/>
              <a:cxnLst>
                <a:cxn ang="0">
                  <a:pos x="70" y="50"/>
                </a:cxn>
                <a:cxn ang="0">
                  <a:pos x="140" y="14"/>
                </a:cxn>
                <a:cxn ang="0">
                  <a:pos x="182" y="4"/>
                </a:cxn>
                <a:cxn ang="0">
                  <a:pos x="224" y="0"/>
                </a:cxn>
                <a:cxn ang="0">
                  <a:pos x="280" y="6"/>
                </a:cxn>
                <a:cxn ang="0">
                  <a:pos x="312" y="18"/>
                </a:cxn>
                <a:cxn ang="0">
                  <a:pos x="354" y="46"/>
                </a:cxn>
                <a:cxn ang="0">
                  <a:pos x="374" y="70"/>
                </a:cxn>
                <a:cxn ang="0">
                  <a:pos x="390" y="98"/>
                </a:cxn>
                <a:cxn ang="0">
                  <a:pos x="402" y="148"/>
                </a:cxn>
                <a:cxn ang="0">
                  <a:pos x="404" y="222"/>
                </a:cxn>
                <a:cxn ang="0">
                  <a:pos x="402" y="276"/>
                </a:cxn>
                <a:cxn ang="0">
                  <a:pos x="400" y="398"/>
                </a:cxn>
                <a:cxn ang="0">
                  <a:pos x="400" y="416"/>
                </a:cxn>
                <a:cxn ang="0">
                  <a:pos x="406" y="440"/>
                </a:cxn>
                <a:cxn ang="0">
                  <a:pos x="412" y="450"/>
                </a:cxn>
                <a:cxn ang="0">
                  <a:pos x="428" y="448"/>
                </a:cxn>
                <a:cxn ang="0">
                  <a:pos x="458" y="434"/>
                </a:cxn>
                <a:cxn ang="0">
                  <a:pos x="420" y="514"/>
                </a:cxn>
                <a:cxn ang="0">
                  <a:pos x="376" y="522"/>
                </a:cxn>
                <a:cxn ang="0">
                  <a:pos x="350" y="518"/>
                </a:cxn>
                <a:cxn ang="0">
                  <a:pos x="328" y="510"/>
                </a:cxn>
                <a:cxn ang="0">
                  <a:pos x="304" y="486"/>
                </a:cxn>
                <a:cxn ang="0">
                  <a:pos x="282" y="490"/>
                </a:cxn>
                <a:cxn ang="0">
                  <a:pos x="232" y="518"/>
                </a:cxn>
                <a:cxn ang="0">
                  <a:pos x="194" y="528"/>
                </a:cxn>
                <a:cxn ang="0">
                  <a:pos x="152" y="532"/>
                </a:cxn>
                <a:cxn ang="0">
                  <a:pos x="110" y="526"/>
                </a:cxn>
                <a:cxn ang="0">
                  <a:pos x="84" y="518"/>
                </a:cxn>
                <a:cxn ang="0">
                  <a:pos x="48" y="494"/>
                </a:cxn>
                <a:cxn ang="0">
                  <a:pos x="28" y="474"/>
                </a:cxn>
                <a:cxn ang="0">
                  <a:pos x="14" y="450"/>
                </a:cxn>
                <a:cxn ang="0">
                  <a:pos x="2" y="408"/>
                </a:cxn>
                <a:cxn ang="0">
                  <a:pos x="2" y="374"/>
                </a:cxn>
                <a:cxn ang="0">
                  <a:pos x="12" y="330"/>
                </a:cxn>
                <a:cxn ang="0">
                  <a:pos x="34" y="294"/>
                </a:cxn>
                <a:cxn ang="0">
                  <a:pos x="54" y="276"/>
                </a:cxn>
                <a:cxn ang="0">
                  <a:pos x="124" y="242"/>
                </a:cxn>
                <a:cxn ang="0">
                  <a:pos x="232" y="222"/>
                </a:cxn>
                <a:cxn ang="0">
                  <a:pos x="272" y="212"/>
                </a:cxn>
                <a:cxn ang="0">
                  <a:pos x="286" y="202"/>
                </a:cxn>
                <a:cxn ang="0">
                  <a:pos x="290" y="186"/>
                </a:cxn>
                <a:cxn ang="0">
                  <a:pos x="284" y="146"/>
                </a:cxn>
                <a:cxn ang="0">
                  <a:pos x="270" y="112"/>
                </a:cxn>
                <a:cxn ang="0">
                  <a:pos x="242" y="90"/>
                </a:cxn>
                <a:cxn ang="0">
                  <a:pos x="222" y="84"/>
                </a:cxn>
                <a:cxn ang="0">
                  <a:pos x="184" y="82"/>
                </a:cxn>
                <a:cxn ang="0">
                  <a:pos x="136" y="98"/>
                </a:cxn>
                <a:cxn ang="0">
                  <a:pos x="108" y="120"/>
                </a:cxn>
                <a:cxn ang="0">
                  <a:pos x="44" y="148"/>
                </a:cxn>
                <a:cxn ang="0">
                  <a:pos x="290" y="280"/>
                </a:cxn>
                <a:cxn ang="0">
                  <a:pos x="258" y="286"/>
                </a:cxn>
                <a:cxn ang="0">
                  <a:pos x="210" y="296"/>
                </a:cxn>
                <a:cxn ang="0">
                  <a:pos x="166" y="312"/>
                </a:cxn>
                <a:cxn ang="0">
                  <a:pos x="134" y="336"/>
                </a:cxn>
                <a:cxn ang="0">
                  <a:pos x="122" y="366"/>
                </a:cxn>
                <a:cxn ang="0">
                  <a:pos x="124" y="394"/>
                </a:cxn>
                <a:cxn ang="0">
                  <a:pos x="142" y="434"/>
                </a:cxn>
                <a:cxn ang="0">
                  <a:pos x="164" y="448"/>
                </a:cxn>
                <a:cxn ang="0">
                  <a:pos x="188" y="452"/>
                </a:cxn>
                <a:cxn ang="0">
                  <a:pos x="232" y="442"/>
                </a:cxn>
                <a:cxn ang="0">
                  <a:pos x="258" y="428"/>
                </a:cxn>
                <a:cxn ang="0">
                  <a:pos x="286" y="396"/>
                </a:cxn>
              </a:cxnLst>
              <a:rect l="0" t="0" r="r" b="b"/>
              <a:pathLst>
                <a:path w="458" h="532">
                  <a:moveTo>
                    <a:pt x="44" y="68"/>
                  </a:moveTo>
                  <a:lnTo>
                    <a:pt x="44" y="68"/>
                  </a:lnTo>
                  <a:lnTo>
                    <a:pt x="70" y="50"/>
                  </a:lnTo>
                  <a:lnTo>
                    <a:pt x="96" y="34"/>
                  </a:lnTo>
                  <a:lnTo>
                    <a:pt x="118" y="22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60" y="8"/>
                  </a:lnTo>
                  <a:lnTo>
                    <a:pt x="182" y="4"/>
                  </a:lnTo>
                  <a:lnTo>
                    <a:pt x="202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44" y="0"/>
                  </a:lnTo>
                  <a:lnTo>
                    <a:pt x="262" y="2"/>
                  </a:lnTo>
                  <a:lnTo>
                    <a:pt x="280" y="6"/>
                  </a:lnTo>
                  <a:lnTo>
                    <a:pt x="296" y="12"/>
                  </a:lnTo>
                  <a:lnTo>
                    <a:pt x="296" y="12"/>
                  </a:lnTo>
                  <a:lnTo>
                    <a:pt x="312" y="18"/>
                  </a:lnTo>
                  <a:lnTo>
                    <a:pt x="328" y="26"/>
                  </a:lnTo>
                  <a:lnTo>
                    <a:pt x="342" y="36"/>
                  </a:lnTo>
                  <a:lnTo>
                    <a:pt x="354" y="46"/>
                  </a:lnTo>
                  <a:lnTo>
                    <a:pt x="354" y="46"/>
                  </a:lnTo>
                  <a:lnTo>
                    <a:pt x="364" y="58"/>
                  </a:lnTo>
                  <a:lnTo>
                    <a:pt x="374" y="70"/>
                  </a:lnTo>
                  <a:lnTo>
                    <a:pt x="384" y="84"/>
                  </a:lnTo>
                  <a:lnTo>
                    <a:pt x="390" y="98"/>
                  </a:lnTo>
                  <a:lnTo>
                    <a:pt x="390" y="98"/>
                  </a:lnTo>
                  <a:lnTo>
                    <a:pt x="396" y="114"/>
                  </a:lnTo>
                  <a:lnTo>
                    <a:pt x="400" y="130"/>
                  </a:lnTo>
                  <a:lnTo>
                    <a:pt x="402" y="148"/>
                  </a:lnTo>
                  <a:lnTo>
                    <a:pt x="404" y="166"/>
                  </a:lnTo>
                  <a:lnTo>
                    <a:pt x="404" y="166"/>
                  </a:lnTo>
                  <a:lnTo>
                    <a:pt x="404" y="222"/>
                  </a:lnTo>
                  <a:lnTo>
                    <a:pt x="404" y="222"/>
                  </a:lnTo>
                  <a:lnTo>
                    <a:pt x="402" y="276"/>
                  </a:lnTo>
                  <a:lnTo>
                    <a:pt x="402" y="276"/>
                  </a:lnTo>
                  <a:lnTo>
                    <a:pt x="400" y="336"/>
                  </a:lnTo>
                  <a:lnTo>
                    <a:pt x="400" y="336"/>
                  </a:lnTo>
                  <a:lnTo>
                    <a:pt x="400" y="398"/>
                  </a:lnTo>
                  <a:lnTo>
                    <a:pt x="400" y="398"/>
                  </a:lnTo>
                  <a:lnTo>
                    <a:pt x="400" y="416"/>
                  </a:lnTo>
                  <a:lnTo>
                    <a:pt x="400" y="416"/>
                  </a:lnTo>
                  <a:lnTo>
                    <a:pt x="404" y="432"/>
                  </a:lnTo>
                  <a:lnTo>
                    <a:pt x="404" y="432"/>
                  </a:lnTo>
                  <a:lnTo>
                    <a:pt x="406" y="440"/>
                  </a:lnTo>
                  <a:lnTo>
                    <a:pt x="408" y="446"/>
                  </a:lnTo>
                  <a:lnTo>
                    <a:pt x="408" y="446"/>
                  </a:lnTo>
                  <a:lnTo>
                    <a:pt x="412" y="450"/>
                  </a:lnTo>
                  <a:lnTo>
                    <a:pt x="420" y="450"/>
                  </a:lnTo>
                  <a:lnTo>
                    <a:pt x="420" y="450"/>
                  </a:lnTo>
                  <a:lnTo>
                    <a:pt x="428" y="448"/>
                  </a:lnTo>
                  <a:lnTo>
                    <a:pt x="428" y="448"/>
                  </a:lnTo>
                  <a:lnTo>
                    <a:pt x="440" y="444"/>
                  </a:lnTo>
                  <a:lnTo>
                    <a:pt x="458" y="434"/>
                  </a:lnTo>
                  <a:lnTo>
                    <a:pt x="458" y="502"/>
                  </a:lnTo>
                  <a:lnTo>
                    <a:pt x="458" y="502"/>
                  </a:lnTo>
                  <a:lnTo>
                    <a:pt x="420" y="514"/>
                  </a:lnTo>
                  <a:lnTo>
                    <a:pt x="420" y="514"/>
                  </a:lnTo>
                  <a:lnTo>
                    <a:pt x="398" y="520"/>
                  </a:lnTo>
                  <a:lnTo>
                    <a:pt x="376" y="522"/>
                  </a:lnTo>
                  <a:lnTo>
                    <a:pt x="376" y="522"/>
                  </a:lnTo>
                  <a:lnTo>
                    <a:pt x="362" y="522"/>
                  </a:lnTo>
                  <a:lnTo>
                    <a:pt x="350" y="518"/>
                  </a:lnTo>
                  <a:lnTo>
                    <a:pt x="338" y="514"/>
                  </a:lnTo>
                  <a:lnTo>
                    <a:pt x="328" y="510"/>
                  </a:lnTo>
                  <a:lnTo>
                    <a:pt x="328" y="510"/>
                  </a:lnTo>
                  <a:lnTo>
                    <a:pt x="320" y="502"/>
                  </a:lnTo>
                  <a:lnTo>
                    <a:pt x="312" y="496"/>
                  </a:lnTo>
                  <a:lnTo>
                    <a:pt x="304" y="486"/>
                  </a:lnTo>
                  <a:lnTo>
                    <a:pt x="298" y="478"/>
                  </a:lnTo>
                  <a:lnTo>
                    <a:pt x="298" y="478"/>
                  </a:lnTo>
                  <a:lnTo>
                    <a:pt x="282" y="490"/>
                  </a:lnTo>
                  <a:lnTo>
                    <a:pt x="266" y="500"/>
                  </a:lnTo>
                  <a:lnTo>
                    <a:pt x="250" y="510"/>
                  </a:lnTo>
                  <a:lnTo>
                    <a:pt x="232" y="518"/>
                  </a:lnTo>
                  <a:lnTo>
                    <a:pt x="232" y="518"/>
                  </a:lnTo>
                  <a:lnTo>
                    <a:pt x="214" y="524"/>
                  </a:lnTo>
                  <a:lnTo>
                    <a:pt x="194" y="528"/>
                  </a:lnTo>
                  <a:lnTo>
                    <a:pt x="174" y="532"/>
                  </a:lnTo>
                  <a:lnTo>
                    <a:pt x="152" y="532"/>
                  </a:lnTo>
                  <a:lnTo>
                    <a:pt x="152" y="532"/>
                  </a:lnTo>
                  <a:lnTo>
                    <a:pt x="138" y="532"/>
                  </a:lnTo>
                  <a:lnTo>
                    <a:pt x="124" y="530"/>
                  </a:lnTo>
                  <a:lnTo>
                    <a:pt x="110" y="526"/>
                  </a:lnTo>
                  <a:lnTo>
                    <a:pt x="96" y="522"/>
                  </a:lnTo>
                  <a:lnTo>
                    <a:pt x="96" y="522"/>
                  </a:lnTo>
                  <a:lnTo>
                    <a:pt x="84" y="518"/>
                  </a:lnTo>
                  <a:lnTo>
                    <a:pt x="70" y="510"/>
                  </a:lnTo>
                  <a:lnTo>
                    <a:pt x="58" y="502"/>
                  </a:lnTo>
                  <a:lnTo>
                    <a:pt x="48" y="494"/>
                  </a:lnTo>
                  <a:lnTo>
                    <a:pt x="48" y="494"/>
                  </a:lnTo>
                  <a:lnTo>
                    <a:pt x="38" y="484"/>
                  </a:lnTo>
                  <a:lnTo>
                    <a:pt x="28" y="474"/>
                  </a:lnTo>
                  <a:lnTo>
                    <a:pt x="20" y="462"/>
                  </a:lnTo>
                  <a:lnTo>
                    <a:pt x="14" y="450"/>
                  </a:lnTo>
                  <a:lnTo>
                    <a:pt x="14" y="450"/>
                  </a:lnTo>
                  <a:lnTo>
                    <a:pt x="8" y="436"/>
                  </a:lnTo>
                  <a:lnTo>
                    <a:pt x="4" y="422"/>
                  </a:lnTo>
                  <a:lnTo>
                    <a:pt x="2" y="408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2" y="374"/>
                  </a:lnTo>
                  <a:lnTo>
                    <a:pt x="4" y="358"/>
                  </a:lnTo>
                  <a:lnTo>
                    <a:pt x="6" y="344"/>
                  </a:lnTo>
                  <a:lnTo>
                    <a:pt x="12" y="330"/>
                  </a:lnTo>
                  <a:lnTo>
                    <a:pt x="18" y="318"/>
                  </a:lnTo>
                  <a:lnTo>
                    <a:pt x="24" y="306"/>
                  </a:lnTo>
                  <a:lnTo>
                    <a:pt x="34" y="294"/>
                  </a:lnTo>
                  <a:lnTo>
                    <a:pt x="44" y="284"/>
                  </a:lnTo>
                  <a:lnTo>
                    <a:pt x="44" y="284"/>
                  </a:lnTo>
                  <a:lnTo>
                    <a:pt x="54" y="276"/>
                  </a:lnTo>
                  <a:lnTo>
                    <a:pt x="66" y="268"/>
                  </a:lnTo>
                  <a:lnTo>
                    <a:pt x="92" y="254"/>
                  </a:lnTo>
                  <a:lnTo>
                    <a:pt x="124" y="242"/>
                  </a:lnTo>
                  <a:lnTo>
                    <a:pt x="158" y="236"/>
                  </a:lnTo>
                  <a:lnTo>
                    <a:pt x="158" y="236"/>
                  </a:lnTo>
                  <a:lnTo>
                    <a:pt x="232" y="222"/>
                  </a:lnTo>
                  <a:lnTo>
                    <a:pt x="232" y="222"/>
                  </a:lnTo>
                  <a:lnTo>
                    <a:pt x="256" y="218"/>
                  </a:lnTo>
                  <a:lnTo>
                    <a:pt x="272" y="212"/>
                  </a:lnTo>
                  <a:lnTo>
                    <a:pt x="272" y="212"/>
                  </a:lnTo>
                  <a:lnTo>
                    <a:pt x="282" y="208"/>
                  </a:lnTo>
                  <a:lnTo>
                    <a:pt x="286" y="202"/>
                  </a:lnTo>
                  <a:lnTo>
                    <a:pt x="286" y="202"/>
                  </a:lnTo>
                  <a:lnTo>
                    <a:pt x="288" y="194"/>
                  </a:lnTo>
                  <a:lnTo>
                    <a:pt x="290" y="186"/>
                  </a:lnTo>
                  <a:lnTo>
                    <a:pt x="290" y="186"/>
                  </a:lnTo>
                  <a:lnTo>
                    <a:pt x="288" y="166"/>
                  </a:lnTo>
                  <a:lnTo>
                    <a:pt x="284" y="146"/>
                  </a:lnTo>
                  <a:lnTo>
                    <a:pt x="284" y="146"/>
                  </a:lnTo>
                  <a:lnTo>
                    <a:pt x="278" y="128"/>
                  </a:lnTo>
                  <a:lnTo>
                    <a:pt x="270" y="112"/>
                  </a:lnTo>
                  <a:lnTo>
                    <a:pt x="270" y="112"/>
                  </a:lnTo>
                  <a:lnTo>
                    <a:pt x="256" y="100"/>
                  </a:lnTo>
                  <a:lnTo>
                    <a:pt x="242" y="90"/>
                  </a:lnTo>
                  <a:lnTo>
                    <a:pt x="242" y="90"/>
                  </a:lnTo>
                  <a:lnTo>
                    <a:pt x="232" y="86"/>
                  </a:lnTo>
                  <a:lnTo>
                    <a:pt x="222" y="84"/>
                  </a:lnTo>
                  <a:lnTo>
                    <a:pt x="200" y="82"/>
                  </a:lnTo>
                  <a:lnTo>
                    <a:pt x="200" y="82"/>
                  </a:lnTo>
                  <a:lnTo>
                    <a:pt x="184" y="82"/>
                  </a:lnTo>
                  <a:lnTo>
                    <a:pt x="168" y="86"/>
                  </a:lnTo>
                  <a:lnTo>
                    <a:pt x="152" y="92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22" y="108"/>
                  </a:lnTo>
                  <a:lnTo>
                    <a:pt x="108" y="120"/>
                  </a:lnTo>
                  <a:lnTo>
                    <a:pt x="98" y="134"/>
                  </a:lnTo>
                  <a:lnTo>
                    <a:pt x="88" y="148"/>
                  </a:lnTo>
                  <a:lnTo>
                    <a:pt x="44" y="148"/>
                  </a:lnTo>
                  <a:lnTo>
                    <a:pt x="44" y="68"/>
                  </a:lnTo>
                  <a:close/>
                  <a:moveTo>
                    <a:pt x="290" y="280"/>
                  </a:moveTo>
                  <a:lnTo>
                    <a:pt x="290" y="280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58" y="286"/>
                  </a:lnTo>
                  <a:lnTo>
                    <a:pt x="258" y="286"/>
                  </a:lnTo>
                  <a:lnTo>
                    <a:pt x="210" y="296"/>
                  </a:lnTo>
                  <a:lnTo>
                    <a:pt x="210" y="296"/>
                  </a:lnTo>
                  <a:lnTo>
                    <a:pt x="188" y="302"/>
                  </a:lnTo>
                  <a:lnTo>
                    <a:pt x="166" y="312"/>
                  </a:lnTo>
                  <a:lnTo>
                    <a:pt x="166" y="312"/>
                  </a:lnTo>
                  <a:lnTo>
                    <a:pt x="148" y="322"/>
                  </a:lnTo>
                  <a:lnTo>
                    <a:pt x="134" y="336"/>
                  </a:lnTo>
                  <a:lnTo>
                    <a:pt x="134" y="336"/>
                  </a:lnTo>
                  <a:lnTo>
                    <a:pt x="130" y="346"/>
                  </a:lnTo>
                  <a:lnTo>
                    <a:pt x="126" y="354"/>
                  </a:lnTo>
                  <a:lnTo>
                    <a:pt x="122" y="366"/>
                  </a:lnTo>
                  <a:lnTo>
                    <a:pt x="122" y="378"/>
                  </a:lnTo>
                  <a:lnTo>
                    <a:pt x="122" y="378"/>
                  </a:lnTo>
                  <a:lnTo>
                    <a:pt x="124" y="394"/>
                  </a:lnTo>
                  <a:lnTo>
                    <a:pt x="128" y="410"/>
                  </a:lnTo>
                  <a:lnTo>
                    <a:pt x="134" y="422"/>
                  </a:lnTo>
                  <a:lnTo>
                    <a:pt x="142" y="434"/>
                  </a:lnTo>
                  <a:lnTo>
                    <a:pt x="142" y="434"/>
                  </a:lnTo>
                  <a:lnTo>
                    <a:pt x="152" y="442"/>
                  </a:lnTo>
                  <a:lnTo>
                    <a:pt x="164" y="448"/>
                  </a:lnTo>
                  <a:lnTo>
                    <a:pt x="176" y="450"/>
                  </a:lnTo>
                  <a:lnTo>
                    <a:pt x="188" y="452"/>
                  </a:lnTo>
                  <a:lnTo>
                    <a:pt x="188" y="452"/>
                  </a:lnTo>
                  <a:lnTo>
                    <a:pt x="204" y="450"/>
                  </a:lnTo>
                  <a:lnTo>
                    <a:pt x="218" y="448"/>
                  </a:lnTo>
                  <a:lnTo>
                    <a:pt x="232" y="442"/>
                  </a:lnTo>
                  <a:lnTo>
                    <a:pt x="246" y="436"/>
                  </a:lnTo>
                  <a:lnTo>
                    <a:pt x="246" y="436"/>
                  </a:lnTo>
                  <a:lnTo>
                    <a:pt x="258" y="428"/>
                  </a:lnTo>
                  <a:lnTo>
                    <a:pt x="268" y="418"/>
                  </a:lnTo>
                  <a:lnTo>
                    <a:pt x="278" y="408"/>
                  </a:lnTo>
                  <a:lnTo>
                    <a:pt x="286" y="396"/>
                  </a:lnTo>
                  <a:lnTo>
                    <a:pt x="290" y="280"/>
                  </a:lnTo>
                  <a:close/>
                </a:path>
              </a:pathLst>
            </a:custGeom>
            <a:solidFill>
              <a:srgbClr val="00456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5103813" y="3032125"/>
              <a:ext cx="723900" cy="844550"/>
            </a:xfrm>
            <a:custGeom>
              <a:avLst/>
              <a:gdLst/>
              <a:ahLst/>
              <a:cxnLst>
                <a:cxn ang="0">
                  <a:pos x="2" y="234"/>
                </a:cxn>
                <a:cxn ang="0">
                  <a:pos x="24" y="146"/>
                </a:cxn>
                <a:cxn ang="0">
                  <a:pos x="50" y="100"/>
                </a:cxn>
                <a:cxn ang="0">
                  <a:pos x="84" y="64"/>
                </a:cxn>
                <a:cxn ang="0">
                  <a:pos x="148" y="24"/>
                </a:cxn>
                <a:cxn ang="0">
                  <a:pos x="196" y="8"/>
                </a:cxn>
                <a:cxn ang="0">
                  <a:pos x="272" y="0"/>
                </a:cxn>
                <a:cxn ang="0">
                  <a:pos x="328" y="4"/>
                </a:cxn>
                <a:cxn ang="0">
                  <a:pos x="380" y="18"/>
                </a:cxn>
                <a:cxn ang="0">
                  <a:pos x="440" y="46"/>
                </a:cxn>
                <a:cxn ang="0">
                  <a:pos x="446" y="76"/>
                </a:cxn>
                <a:cxn ang="0">
                  <a:pos x="390" y="148"/>
                </a:cxn>
                <a:cxn ang="0">
                  <a:pos x="372" y="122"/>
                </a:cxn>
                <a:cxn ang="0">
                  <a:pos x="346" y="98"/>
                </a:cxn>
                <a:cxn ang="0">
                  <a:pos x="312" y="78"/>
                </a:cxn>
                <a:cxn ang="0">
                  <a:pos x="274" y="72"/>
                </a:cxn>
                <a:cxn ang="0">
                  <a:pos x="238" y="74"/>
                </a:cxn>
                <a:cxn ang="0">
                  <a:pos x="206" y="86"/>
                </a:cxn>
                <a:cxn ang="0">
                  <a:pos x="170" y="114"/>
                </a:cxn>
                <a:cxn ang="0">
                  <a:pos x="152" y="140"/>
                </a:cxn>
                <a:cxn ang="0">
                  <a:pos x="134" y="188"/>
                </a:cxn>
                <a:cxn ang="0">
                  <a:pos x="126" y="266"/>
                </a:cxn>
                <a:cxn ang="0">
                  <a:pos x="130" y="308"/>
                </a:cxn>
                <a:cxn ang="0">
                  <a:pos x="142" y="364"/>
                </a:cxn>
                <a:cxn ang="0">
                  <a:pos x="166" y="404"/>
                </a:cxn>
                <a:cxn ang="0">
                  <a:pos x="188" y="426"/>
                </a:cxn>
                <a:cxn ang="0">
                  <a:pos x="228" y="446"/>
                </a:cxn>
                <a:cxn ang="0">
                  <a:pos x="278" y="452"/>
                </a:cxn>
                <a:cxn ang="0">
                  <a:pos x="314" y="446"/>
                </a:cxn>
                <a:cxn ang="0">
                  <a:pos x="354" y="428"/>
                </a:cxn>
                <a:cxn ang="0">
                  <a:pos x="410" y="388"/>
                </a:cxn>
                <a:cxn ang="0">
                  <a:pos x="452" y="398"/>
                </a:cxn>
                <a:cxn ang="0">
                  <a:pos x="444" y="462"/>
                </a:cxn>
                <a:cxn ang="0">
                  <a:pos x="404" y="488"/>
                </a:cxn>
                <a:cxn ang="0">
                  <a:pos x="358" y="512"/>
                </a:cxn>
                <a:cxn ang="0">
                  <a:pos x="310" y="526"/>
                </a:cxn>
                <a:cxn ang="0">
                  <a:pos x="260" y="532"/>
                </a:cxn>
                <a:cxn ang="0">
                  <a:pos x="190" y="524"/>
                </a:cxn>
                <a:cxn ang="0">
                  <a:pos x="144" y="510"/>
                </a:cxn>
                <a:cxn ang="0">
                  <a:pos x="82" y="472"/>
                </a:cxn>
                <a:cxn ang="0">
                  <a:pos x="50" y="434"/>
                </a:cxn>
                <a:cxn ang="0">
                  <a:pos x="22" y="388"/>
                </a:cxn>
                <a:cxn ang="0">
                  <a:pos x="2" y="302"/>
                </a:cxn>
              </a:cxnLst>
              <a:rect l="0" t="0" r="r" b="b"/>
              <a:pathLst>
                <a:path w="456" h="532">
                  <a:moveTo>
                    <a:pt x="0" y="266"/>
                  </a:moveTo>
                  <a:lnTo>
                    <a:pt x="0" y="266"/>
                  </a:lnTo>
                  <a:lnTo>
                    <a:pt x="2" y="234"/>
                  </a:lnTo>
                  <a:lnTo>
                    <a:pt x="6" y="202"/>
                  </a:lnTo>
                  <a:lnTo>
                    <a:pt x="14" y="174"/>
                  </a:lnTo>
                  <a:lnTo>
                    <a:pt x="24" y="146"/>
                  </a:lnTo>
                  <a:lnTo>
                    <a:pt x="24" y="146"/>
                  </a:lnTo>
                  <a:lnTo>
                    <a:pt x="36" y="122"/>
                  </a:lnTo>
                  <a:lnTo>
                    <a:pt x="50" y="100"/>
                  </a:lnTo>
                  <a:lnTo>
                    <a:pt x="66" y="82"/>
                  </a:lnTo>
                  <a:lnTo>
                    <a:pt x="84" y="64"/>
                  </a:lnTo>
                  <a:lnTo>
                    <a:pt x="84" y="64"/>
                  </a:lnTo>
                  <a:lnTo>
                    <a:pt x="104" y="48"/>
                  </a:lnTo>
                  <a:lnTo>
                    <a:pt x="126" y="36"/>
                  </a:lnTo>
                  <a:lnTo>
                    <a:pt x="148" y="24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96" y="8"/>
                  </a:lnTo>
                  <a:lnTo>
                    <a:pt x="222" y="4"/>
                  </a:lnTo>
                  <a:lnTo>
                    <a:pt x="246" y="0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8" y="4"/>
                  </a:lnTo>
                  <a:lnTo>
                    <a:pt x="354" y="10"/>
                  </a:lnTo>
                  <a:lnTo>
                    <a:pt x="380" y="18"/>
                  </a:lnTo>
                  <a:lnTo>
                    <a:pt x="380" y="18"/>
                  </a:lnTo>
                  <a:lnTo>
                    <a:pt x="404" y="26"/>
                  </a:lnTo>
                  <a:lnTo>
                    <a:pt x="424" y="36"/>
                  </a:lnTo>
                  <a:lnTo>
                    <a:pt x="440" y="46"/>
                  </a:lnTo>
                  <a:lnTo>
                    <a:pt x="456" y="58"/>
                  </a:lnTo>
                  <a:lnTo>
                    <a:pt x="456" y="58"/>
                  </a:lnTo>
                  <a:lnTo>
                    <a:pt x="446" y="76"/>
                  </a:lnTo>
                  <a:lnTo>
                    <a:pt x="440" y="98"/>
                  </a:lnTo>
                  <a:lnTo>
                    <a:pt x="426" y="148"/>
                  </a:lnTo>
                  <a:lnTo>
                    <a:pt x="390" y="148"/>
                  </a:lnTo>
                  <a:lnTo>
                    <a:pt x="390" y="148"/>
                  </a:lnTo>
                  <a:lnTo>
                    <a:pt x="382" y="136"/>
                  </a:lnTo>
                  <a:lnTo>
                    <a:pt x="372" y="122"/>
                  </a:lnTo>
                  <a:lnTo>
                    <a:pt x="372" y="122"/>
                  </a:lnTo>
                  <a:lnTo>
                    <a:pt x="360" y="110"/>
                  </a:lnTo>
                  <a:lnTo>
                    <a:pt x="346" y="98"/>
                  </a:lnTo>
                  <a:lnTo>
                    <a:pt x="346" y="98"/>
                  </a:lnTo>
                  <a:lnTo>
                    <a:pt x="330" y="86"/>
                  </a:lnTo>
                  <a:lnTo>
                    <a:pt x="312" y="78"/>
                  </a:lnTo>
                  <a:lnTo>
                    <a:pt x="312" y="78"/>
                  </a:lnTo>
                  <a:lnTo>
                    <a:pt x="294" y="72"/>
                  </a:lnTo>
                  <a:lnTo>
                    <a:pt x="274" y="72"/>
                  </a:lnTo>
                  <a:lnTo>
                    <a:pt x="274" y="72"/>
                  </a:lnTo>
                  <a:lnTo>
                    <a:pt x="254" y="72"/>
                  </a:lnTo>
                  <a:lnTo>
                    <a:pt x="238" y="74"/>
                  </a:lnTo>
                  <a:lnTo>
                    <a:pt x="222" y="80"/>
                  </a:lnTo>
                  <a:lnTo>
                    <a:pt x="206" y="86"/>
                  </a:lnTo>
                  <a:lnTo>
                    <a:pt x="206" y="86"/>
                  </a:lnTo>
                  <a:lnTo>
                    <a:pt x="194" y="94"/>
                  </a:lnTo>
                  <a:lnTo>
                    <a:pt x="182" y="104"/>
                  </a:lnTo>
                  <a:lnTo>
                    <a:pt x="170" y="114"/>
                  </a:lnTo>
                  <a:lnTo>
                    <a:pt x="162" y="126"/>
                  </a:lnTo>
                  <a:lnTo>
                    <a:pt x="162" y="126"/>
                  </a:lnTo>
                  <a:lnTo>
                    <a:pt x="152" y="140"/>
                  </a:lnTo>
                  <a:lnTo>
                    <a:pt x="146" y="156"/>
                  </a:lnTo>
                  <a:lnTo>
                    <a:pt x="140" y="172"/>
                  </a:lnTo>
                  <a:lnTo>
                    <a:pt x="134" y="188"/>
                  </a:lnTo>
                  <a:lnTo>
                    <a:pt x="134" y="188"/>
                  </a:lnTo>
                  <a:lnTo>
                    <a:pt x="128" y="226"/>
                  </a:lnTo>
                  <a:lnTo>
                    <a:pt x="126" y="266"/>
                  </a:lnTo>
                  <a:lnTo>
                    <a:pt x="126" y="266"/>
                  </a:lnTo>
                  <a:lnTo>
                    <a:pt x="128" y="288"/>
                  </a:lnTo>
                  <a:lnTo>
                    <a:pt x="130" y="308"/>
                  </a:lnTo>
                  <a:lnTo>
                    <a:pt x="132" y="328"/>
                  </a:lnTo>
                  <a:lnTo>
                    <a:pt x="136" y="346"/>
                  </a:lnTo>
                  <a:lnTo>
                    <a:pt x="142" y="364"/>
                  </a:lnTo>
                  <a:lnTo>
                    <a:pt x="148" y="378"/>
                  </a:lnTo>
                  <a:lnTo>
                    <a:pt x="156" y="392"/>
                  </a:lnTo>
                  <a:lnTo>
                    <a:pt x="166" y="404"/>
                  </a:lnTo>
                  <a:lnTo>
                    <a:pt x="166" y="404"/>
                  </a:lnTo>
                  <a:lnTo>
                    <a:pt x="176" y="416"/>
                  </a:lnTo>
                  <a:lnTo>
                    <a:pt x="188" y="426"/>
                  </a:lnTo>
                  <a:lnTo>
                    <a:pt x="200" y="434"/>
                  </a:lnTo>
                  <a:lnTo>
                    <a:pt x="214" y="440"/>
                  </a:lnTo>
                  <a:lnTo>
                    <a:pt x="228" y="446"/>
                  </a:lnTo>
                  <a:lnTo>
                    <a:pt x="244" y="448"/>
                  </a:lnTo>
                  <a:lnTo>
                    <a:pt x="260" y="452"/>
                  </a:lnTo>
                  <a:lnTo>
                    <a:pt x="278" y="452"/>
                  </a:lnTo>
                  <a:lnTo>
                    <a:pt x="278" y="452"/>
                  </a:lnTo>
                  <a:lnTo>
                    <a:pt x="296" y="450"/>
                  </a:lnTo>
                  <a:lnTo>
                    <a:pt x="314" y="446"/>
                  </a:lnTo>
                  <a:lnTo>
                    <a:pt x="334" y="440"/>
                  </a:lnTo>
                  <a:lnTo>
                    <a:pt x="354" y="428"/>
                  </a:lnTo>
                  <a:lnTo>
                    <a:pt x="354" y="428"/>
                  </a:lnTo>
                  <a:lnTo>
                    <a:pt x="374" y="416"/>
                  </a:lnTo>
                  <a:lnTo>
                    <a:pt x="392" y="404"/>
                  </a:lnTo>
                  <a:lnTo>
                    <a:pt x="410" y="388"/>
                  </a:lnTo>
                  <a:lnTo>
                    <a:pt x="424" y="372"/>
                  </a:lnTo>
                  <a:lnTo>
                    <a:pt x="452" y="398"/>
                  </a:lnTo>
                  <a:lnTo>
                    <a:pt x="452" y="398"/>
                  </a:lnTo>
                  <a:lnTo>
                    <a:pt x="446" y="434"/>
                  </a:lnTo>
                  <a:lnTo>
                    <a:pt x="444" y="462"/>
                  </a:lnTo>
                  <a:lnTo>
                    <a:pt x="444" y="462"/>
                  </a:lnTo>
                  <a:lnTo>
                    <a:pt x="424" y="476"/>
                  </a:lnTo>
                  <a:lnTo>
                    <a:pt x="404" y="488"/>
                  </a:lnTo>
                  <a:lnTo>
                    <a:pt x="404" y="488"/>
                  </a:lnTo>
                  <a:lnTo>
                    <a:pt x="382" y="500"/>
                  </a:lnTo>
                  <a:lnTo>
                    <a:pt x="358" y="512"/>
                  </a:lnTo>
                  <a:lnTo>
                    <a:pt x="358" y="512"/>
                  </a:lnTo>
                  <a:lnTo>
                    <a:pt x="334" y="520"/>
                  </a:lnTo>
                  <a:lnTo>
                    <a:pt x="310" y="526"/>
                  </a:lnTo>
                  <a:lnTo>
                    <a:pt x="310" y="526"/>
                  </a:lnTo>
                  <a:lnTo>
                    <a:pt x="284" y="532"/>
                  </a:lnTo>
                  <a:lnTo>
                    <a:pt x="260" y="532"/>
                  </a:lnTo>
                  <a:lnTo>
                    <a:pt x="260" y="532"/>
                  </a:lnTo>
                  <a:lnTo>
                    <a:pt x="236" y="532"/>
                  </a:lnTo>
                  <a:lnTo>
                    <a:pt x="212" y="528"/>
                  </a:lnTo>
                  <a:lnTo>
                    <a:pt x="190" y="524"/>
                  </a:lnTo>
                  <a:lnTo>
                    <a:pt x="166" y="518"/>
                  </a:lnTo>
                  <a:lnTo>
                    <a:pt x="166" y="518"/>
                  </a:lnTo>
                  <a:lnTo>
                    <a:pt x="144" y="510"/>
                  </a:lnTo>
                  <a:lnTo>
                    <a:pt x="122" y="498"/>
                  </a:lnTo>
                  <a:lnTo>
                    <a:pt x="102" y="486"/>
                  </a:lnTo>
                  <a:lnTo>
                    <a:pt x="82" y="472"/>
                  </a:lnTo>
                  <a:lnTo>
                    <a:pt x="82" y="472"/>
                  </a:lnTo>
                  <a:lnTo>
                    <a:pt x="64" y="454"/>
                  </a:lnTo>
                  <a:lnTo>
                    <a:pt x="50" y="434"/>
                  </a:lnTo>
                  <a:lnTo>
                    <a:pt x="36" y="412"/>
                  </a:lnTo>
                  <a:lnTo>
                    <a:pt x="22" y="388"/>
                  </a:lnTo>
                  <a:lnTo>
                    <a:pt x="22" y="388"/>
                  </a:lnTo>
                  <a:lnTo>
                    <a:pt x="12" y="362"/>
                  </a:lnTo>
                  <a:lnTo>
                    <a:pt x="6" y="332"/>
                  </a:lnTo>
                  <a:lnTo>
                    <a:pt x="2" y="302"/>
                  </a:lnTo>
                  <a:lnTo>
                    <a:pt x="0" y="266"/>
                  </a:lnTo>
                  <a:lnTo>
                    <a:pt x="0" y="266"/>
                  </a:lnTo>
                  <a:close/>
                </a:path>
              </a:pathLst>
            </a:custGeom>
            <a:solidFill>
              <a:srgbClr val="00456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5907088" y="3032125"/>
              <a:ext cx="723900" cy="844550"/>
            </a:xfrm>
            <a:custGeom>
              <a:avLst/>
              <a:gdLst/>
              <a:ahLst/>
              <a:cxnLst>
                <a:cxn ang="0">
                  <a:pos x="2" y="234"/>
                </a:cxn>
                <a:cxn ang="0">
                  <a:pos x="24" y="146"/>
                </a:cxn>
                <a:cxn ang="0">
                  <a:pos x="50" y="100"/>
                </a:cxn>
                <a:cxn ang="0">
                  <a:pos x="84" y="64"/>
                </a:cxn>
                <a:cxn ang="0">
                  <a:pos x="148" y="24"/>
                </a:cxn>
                <a:cxn ang="0">
                  <a:pos x="196" y="8"/>
                </a:cxn>
                <a:cxn ang="0">
                  <a:pos x="272" y="0"/>
                </a:cxn>
                <a:cxn ang="0">
                  <a:pos x="328" y="4"/>
                </a:cxn>
                <a:cxn ang="0">
                  <a:pos x="380" y="18"/>
                </a:cxn>
                <a:cxn ang="0">
                  <a:pos x="442" y="46"/>
                </a:cxn>
                <a:cxn ang="0">
                  <a:pos x="448" y="76"/>
                </a:cxn>
                <a:cxn ang="0">
                  <a:pos x="390" y="148"/>
                </a:cxn>
                <a:cxn ang="0">
                  <a:pos x="372" y="122"/>
                </a:cxn>
                <a:cxn ang="0">
                  <a:pos x="346" y="98"/>
                </a:cxn>
                <a:cxn ang="0">
                  <a:pos x="312" y="78"/>
                </a:cxn>
                <a:cxn ang="0">
                  <a:pos x="274" y="72"/>
                </a:cxn>
                <a:cxn ang="0">
                  <a:pos x="238" y="74"/>
                </a:cxn>
                <a:cxn ang="0">
                  <a:pos x="206" y="86"/>
                </a:cxn>
                <a:cxn ang="0">
                  <a:pos x="170" y="114"/>
                </a:cxn>
                <a:cxn ang="0">
                  <a:pos x="154" y="140"/>
                </a:cxn>
                <a:cxn ang="0">
                  <a:pos x="136" y="188"/>
                </a:cxn>
                <a:cxn ang="0">
                  <a:pos x="126" y="266"/>
                </a:cxn>
                <a:cxn ang="0">
                  <a:pos x="130" y="308"/>
                </a:cxn>
                <a:cxn ang="0">
                  <a:pos x="142" y="364"/>
                </a:cxn>
                <a:cxn ang="0">
                  <a:pos x="166" y="404"/>
                </a:cxn>
                <a:cxn ang="0">
                  <a:pos x="188" y="426"/>
                </a:cxn>
                <a:cxn ang="0">
                  <a:pos x="228" y="446"/>
                </a:cxn>
                <a:cxn ang="0">
                  <a:pos x="278" y="452"/>
                </a:cxn>
                <a:cxn ang="0">
                  <a:pos x="316" y="446"/>
                </a:cxn>
                <a:cxn ang="0">
                  <a:pos x="356" y="428"/>
                </a:cxn>
                <a:cxn ang="0">
                  <a:pos x="410" y="388"/>
                </a:cxn>
                <a:cxn ang="0">
                  <a:pos x="454" y="398"/>
                </a:cxn>
                <a:cxn ang="0">
                  <a:pos x="444" y="462"/>
                </a:cxn>
                <a:cxn ang="0">
                  <a:pos x="404" y="488"/>
                </a:cxn>
                <a:cxn ang="0">
                  <a:pos x="360" y="512"/>
                </a:cxn>
                <a:cxn ang="0">
                  <a:pos x="310" y="526"/>
                </a:cxn>
                <a:cxn ang="0">
                  <a:pos x="260" y="532"/>
                </a:cxn>
                <a:cxn ang="0">
                  <a:pos x="190" y="524"/>
                </a:cxn>
                <a:cxn ang="0">
                  <a:pos x="144" y="510"/>
                </a:cxn>
                <a:cxn ang="0">
                  <a:pos x="82" y="472"/>
                </a:cxn>
                <a:cxn ang="0">
                  <a:pos x="50" y="434"/>
                </a:cxn>
                <a:cxn ang="0">
                  <a:pos x="24" y="388"/>
                </a:cxn>
                <a:cxn ang="0">
                  <a:pos x="2" y="302"/>
                </a:cxn>
              </a:cxnLst>
              <a:rect l="0" t="0" r="r" b="b"/>
              <a:pathLst>
                <a:path w="456" h="532">
                  <a:moveTo>
                    <a:pt x="0" y="266"/>
                  </a:moveTo>
                  <a:lnTo>
                    <a:pt x="0" y="266"/>
                  </a:lnTo>
                  <a:lnTo>
                    <a:pt x="2" y="234"/>
                  </a:lnTo>
                  <a:lnTo>
                    <a:pt x="6" y="202"/>
                  </a:lnTo>
                  <a:lnTo>
                    <a:pt x="14" y="174"/>
                  </a:lnTo>
                  <a:lnTo>
                    <a:pt x="24" y="146"/>
                  </a:lnTo>
                  <a:lnTo>
                    <a:pt x="24" y="146"/>
                  </a:lnTo>
                  <a:lnTo>
                    <a:pt x="36" y="122"/>
                  </a:lnTo>
                  <a:lnTo>
                    <a:pt x="50" y="100"/>
                  </a:lnTo>
                  <a:lnTo>
                    <a:pt x="66" y="82"/>
                  </a:lnTo>
                  <a:lnTo>
                    <a:pt x="84" y="64"/>
                  </a:lnTo>
                  <a:lnTo>
                    <a:pt x="84" y="64"/>
                  </a:lnTo>
                  <a:lnTo>
                    <a:pt x="104" y="48"/>
                  </a:lnTo>
                  <a:lnTo>
                    <a:pt x="126" y="36"/>
                  </a:lnTo>
                  <a:lnTo>
                    <a:pt x="148" y="24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96" y="8"/>
                  </a:lnTo>
                  <a:lnTo>
                    <a:pt x="222" y="4"/>
                  </a:lnTo>
                  <a:lnTo>
                    <a:pt x="246" y="0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2" y="2"/>
                  </a:lnTo>
                  <a:lnTo>
                    <a:pt x="328" y="4"/>
                  </a:lnTo>
                  <a:lnTo>
                    <a:pt x="356" y="10"/>
                  </a:lnTo>
                  <a:lnTo>
                    <a:pt x="380" y="18"/>
                  </a:lnTo>
                  <a:lnTo>
                    <a:pt x="380" y="18"/>
                  </a:lnTo>
                  <a:lnTo>
                    <a:pt x="404" y="26"/>
                  </a:lnTo>
                  <a:lnTo>
                    <a:pt x="424" y="36"/>
                  </a:lnTo>
                  <a:lnTo>
                    <a:pt x="442" y="46"/>
                  </a:lnTo>
                  <a:lnTo>
                    <a:pt x="456" y="58"/>
                  </a:lnTo>
                  <a:lnTo>
                    <a:pt x="456" y="58"/>
                  </a:lnTo>
                  <a:lnTo>
                    <a:pt x="448" y="76"/>
                  </a:lnTo>
                  <a:lnTo>
                    <a:pt x="440" y="98"/>
                  </a:lnTo>
                  <a:lnTo>
                    <a:pt x="426" y="148"/>
                  </a:lnTo>
                  <a:lnTo>
                    <a:pt x="390" y="148"/>
                  </a:lnTo>
                  <a:lnTo>
                    <a:pt x="390" y="148"/>
                  </a:lnTo>
                  <a:lnTo>
                    <a:pt x="382" y="136"/>
                  </a:lnTo>
                  <a:lnTo>
                    <a:pt x="372" y="122"/>
                  </a:lnTo>
                  <a:lnTo>
                    <a:pt x="372" y="122"/>
                  </a:lnTo>
                  <a:lnTo>
                    <a:pt x="360" y="110"/>
                  </a:lnTo>
                  <a:lnTo>
                    <a:pt x="346" y="98"/>
                  </a:lnTo>
                  <a:lnTo>
                    <a:pt x="346" y="98"/>
                  </a:lnTo>
                  <a:lnTo>
                    <a:pt x="330" y="86"/>
                  </a:lnTo>
                  <a:lnTo>
                    <a:pt x="312" y="78"/>
                  </a:lnTo>
                  <a:lnTo>
                    <a:pt x="312" y="78"/>
                  </a:lnTo>
                  <a:lnTo>
                    <a:pt x="294" y="72"/>
                  </a:lnTo>
                  <a:lnTo>
                    <a:pt x="274" y="72"/>
                  </a:lnTo>
                  <a:lnTo>
                    <a:pt x="274" y="72"/>
                  </a:lnTo>
                  <a:lnTo>
                    <a:pt x="256" y="72"/>
                  </a:lnTo>
                  <a:lnTo>
                    <a:pt x="238" y="74"/>
                  </a:lnTo>
                  <a:lnTo>
                    <a:pt x="222" y="80"/>
                  </a:lnTo>
                  <a:lnTo>
                    <a:pt x="206" y="86"/>
                  </a:lnTo>
                  <a:lnTo>
                    <a:pt x="206" y="86"/>
                  </a:lnTo>
                  <a:lnTo>
                    <a:pt x="194" y="94"/>
                  </a:lnTo>
                  <a:lnTo>
                    <a:pt x="182" y="104"/>
                  </a:lnTo>
                  <a:lnTo>
                    <a:pt x="170" y="114"/>
                  </a:lnTo>
                  <a:lnTo>
                    <a:pt x="162" y="126"/>
                  </a:lnTo>
                  <a:lnTo>
                    <a:pt x="162" y="126"/>
                  </a:lnTo>
                  <a:lnTo>
                    <a:pt x="154" y="140"/>
                  </a:lnTo>
                  <a:lnTo>
                    <a:pt x="146" y="156"/>
                  </a:lnTo>
                  <a:lnTo>
                    <a:pt x="140" y="172"/>
                  </a:lnTo>
                  <a:lnTo>
                    <a:pt x="136" y="188"/>
                  </a:lnTo>
                  <a:lnTo>
                    <a:pt x="136" y="188"/>
                  </a:lnTo>
                  <a:lnTo>
                    <a:pt x="130" y="226"/>
                  </a:lnTo>
                  <a:lnTo>
                    <a:pt x="126" y="266"/>
                  </a:lnTo>
                  <a:lnTo>
                    <a:pt x="126" y="266"/>
                  </a:lnTo>
                  <a:lnTo>
                    <a:pt x="128" y="288"/>
                  </a:lnTo>
                  <a:lnTo>
                    <a:pt x="130" y="308"/>
                  </a:lnTo>
                  <a:lnTo>
                    <a:pt x="132" y="328"/>
                  </a:lnTo>
                  <a:lnTo>
                    <a:pt x="136" y="346"/>
                  </a:lnTo>
                  <a:lnTo>
                    <a:pt x="142" y="364"/>
                  </a:lnTo>
                  <a:lnTo>
                    <a:pt x="150" y="378"/>
                  </a:lnTo>
                  <a:lnTo>
                    <a:pt x="156" y="392"/>
                  </a:lnTo>
                  <a:lnTo>
                    <a:pt x="166" y="404"/>
                  </a:lnTo>
                  <a:lnTo>
                    <a:pt x="166" y="404"/>
                  </a:lnTo>
                  <a:lnTo>
                    <a:pt x="176" y="416"/>
                  </a:lnTo>
                  <a:lnTo>
                    <a:pt x="188" y="426"/>
                  </a:lnTo>
                  <a:lnTo>
                    <a:pt x="200" y="434"/>
                  </a:lnTo>
                  <a:lnTo>
                    <a:pt x="214" y="440"/>
                  </a:lnTo>
                  <a:lnTo>
                    <a:pt x="228" y="446"/>
                  </a:lnTo>
                  <a:lnTo>
                    <a:pt x="244" y="448"/>
                  </a:lnTo>
                  <a:lnTo>
                    <a:pt x="260" y="452"/>
                  </a:lnTo>
                  <a:lnTo>
                    <a:pt x="278" y="452"/>
                  </a:lnTo>
                  <a:lnTo>
                    <a:pt x="278" y="452"/>
                  </a:lnTo>
                  <a:lnTo>
                    <a:pt x="296" y="450"/>
                  </a:lnTo>
                  <a:lnTo>
                    <a:pt x="316" y="446"/>
                  </a:lnTo>
                  <a:lnTo>
                    <a:pt x="334" y="440"/>
                  </a:lnTo>
                  <a:lnTo>
                    <a:pt x="356" y="428"/>
                  </a:lnTo>
                  <a:lnTo>
                    <a:pt x="356" y="428"/>
                  </a:lnTo>
                  <a:lnTo>
                    <a:pt x="374" y="416"/>
                  </a:lnTo>
                  <a:lnTo>
                    <a:pt x="392" y="404"/>
                  </a:lnTo>
                  <a:lnTo>
                    <a:pt x="410" y="388"/>
                  </a:lnTo>
                  <a:lnTo>
                    <a:pt x="426" y="372"/>
                  </a:lnTo>
                  <a:lnTo>
                    <a:pt x="454" y="398"/>
                  </a:lnTo>
                  <a:lnTo>
                    <a:pt x="454" y="398"/>
                  </a:lnTo>
                  <a:lnTo>
                    <a:pt x="448" y="434"/>
                  </a:lnTo>
                  <a:lnTo>
                    <a:pt x="444" y="462"/>
                  </a:lnTo>
                  <a:lnTo>
                    <a:pt x="444" y="462"/>
                  </a:lnTo>
                  <a:lnTo>
                    <a:pt x="426" y="476"/>
                  </a:lnTo>
                  <a:lnTo>
                    <a:pt x="404" y="488"/>
                  </a:lnTo>
                  <a:lnTo>
                    <a:pt x="404" y="488"/>
                  </a:lnTo>
                  <a:lnTo>
                    <a:pt x="382" y="500"/>
                  </a:lnTo>
                  <a:lnTo>
                    <a:pt x="360" y="512"/>
                  </a:lnTo>
                  <a:lnTo>
                    <a:pt x="360" y="512"/>
                  </a:lnTo>
                  <a:lnTo>
                    <a:pt x="334" y="520"/>
                  </a:lnTo>
                  <a:lnTo>
                    <a:pt x="310" y="526"/>
                  </a:lnTo>
                  <a:lnTo>
                    <a:pt x="310" y="526"/>
                  </a:lnTo>
                  <a:lnTo>
                    <a:pt x="284" y="532"/>
                  </a:lnTo>
                  <a:lnTo>
                    <a:pt x="260" y="532"/>
                  </a:lnTo>
                  <a:lnTo>
                    <a:pt x="260" y="532"/>
                  </a:lnTo>
                  <a:lnTo>
                    <a:pt x="236" y="532"/>
                  </a:lnTo>
                  <a:lnTo>
                    <a:pt x="212" y="528"/>
                  </a:lnTo>
                  <a:lnTo>
                    <a:pt x="190" y="524"/>
                  </a:lnTo>
                  <a:lnTo>
                    <a:pt x="166" y="518"/>
                  </a:lnTo>
                  <a:lnTo>
                    <a:pt x="166" y="518"/>
                  </a:lnTo>
                  <a:lnTo>
                    <a:pt x="144" y="510"/>
                  </a:lnTo>
                  <a:lnTo>
                    <a:pt x="122" y="498"/>
                  </a:lnTo>
                  <a:lnTo>
                    <a:pt x="102" y="486"/>
                  </a:lnTo>
                  <a:lnTo>
                    <a:pt x="82" y="472"/>
                  </a:lnTo>
                  <a:lnTo>
                    <a:pt x="82" y="472"/>
                  </a:lnTo>
                  <a:lnTo>
                    <a:pt x="66" y="454"/>
                  </a:lnTo>
                  <a:lnTo>
                    <a:pt x="50" y="434"/>
                  </a:lnTo>
                  <a:lnTo>
                    <a:pt x="36" y="412"/>
                  </a:lnTo>
                  <a:lnTo>
                    <a:pt x="24" y="388"/>
                  </a:lnTo>
                  <a:lnTo>
                    <a:pt x="24" y="388"/>
                  </a:lnTo>
                  <a:lnTo>
                    <a:pt x="14" y="362"/>
                  </a:lnTo>
                  <a:lnTo>
                    <a:pt x="6" y="332"/>
                  </a:lnTo>
                  <a:lnTo>
                    <a:pt x="2" y="302"/>
                  </a:lnTo>
                  <a:lnTo>
                    <a:pt x="0" y="266"/>
                  </a:lnTo>
                  <a:lnTo>
                    <a:pt x="0" y="266"/>
                  </a:lnTo>
                  <a:close/>
                </a:path>
              </a:pathLst>
            </a:custGeom>
            <a:solidFill>
              <a:srgbClr val="00456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 noEditPoints="1"/>
            </p:cNvSpPr>
            <p:nvPr/>
          </p:nvSpPr>
          <p:spPr bwMode="auto">
            <a:xfrm>
              <a:off x="6707188" y="3032125"/>
              <a:ext cx="746125" cy="844550"/>
            </a:xfrm>
            <a:custGeom>
              <a:avLst/>
              <a:gdLst/>
              <a:ahLst/>
              <a:cxnLst>
                <a:cxn ang="0">
                  <a:pos x="0" y="248"/>
                </a:cxn>
                <a:cxn ang="0">
                  <a:pos x="16" y="164"/>
                </a:cxn>
                <a:cxn ang="0">
                  <a:pos x="36" y="116"/>
                </a:cxn>
                <a:cxn ang="0">
                  <a:pos x="64" y="76"/>
                </a:cxn>
                <a:cxn ang="0">
                  <a:pos x="118" y="30"/>
                </a:cxn>
                <a:cxn ang="0">
                  <a:pos x="164" y="10"/>
                </a:cxn>
                <a:cxn ang="0">
                  <a:pos x="246" y="0"/>
                </a:cxn>
                <a:cxn ang="0">
                  <a:pos x="300" y="4"/>
                </a:cxn>
                <a:cxn ang="0">
                  <a:pos x="346" y="18"/>
                </a:cxn>
                <a:cxn ang="0">
                  <a:pos x="400" y="52"/>
                </a:cxn>
                <a:cxn ang="0">
                  <a:pos x="428" y="82"/>
                </a:cxn>
                <a:cxn ang="0">
                  <a:pos x="456" y="136"/>
                </a:cxn>
                <a:cxn ang="0">
                  <a:pos x="466" y="178"/>
                </a:cxn>
                <a:cxn ang="0">
                  <a:pos x="470" y="222"/>
                </a:cxn>
                <a:cxn ang="0">
                  <a:pos x="468" y="280"/>
                </a:cxn>
                <a:cxn ang="0">
                  <a:pos x="446" y="280"/>
                </a:cxn>
                <a:cxn ang="0">
                  <a:pos x="398" y="280"/>
                </a:cxn>
                <a:cxn ang="0">
                  <a:pos x="376" y="280"/>
                </a:cxn>
                <a:cxn ang="0">
                  <a:pos x="238" y="278"/>
                </a:cxn>
                <a:cxn ang="0">
                  <a:pos x="194" y="278"/>
                </a:cxn>
                <a:cxn ang="0">
                  <a:pos x="138" y="280"/>
                </a:cxn>
                <a:cxn ang="0">
                  <a:pos x="126" y="288"/>
                </a:cxn>
                <a:cxn ang="0">
                  <a:pos x="128" y="322"/>
                </a:cxn>
                <a:cxn ang="0">
                  <a:pos x="136" y="354"/>
                </a:cxn>
                <a:cxn ang="0">
                  <a:pos x="156" y="394"/>
                </a:cxn>
                <a:cxn ang="0">
                  <a:pos x="176" y="416"/>
                </a:cxn>
                <a:cxn ang="0">
                  <a:pos x="214" y="440"/>
                </a:cxn>
                <a:cxn ang="0">
                  <a:pos x="244" y="448"/>
                </a:cxn>
                <a:cxn ang="0">
                  <a:pos x="278" y="452"/>
                </a:cxn>
                <a:cxn ang="0">
                  <a:pos x="334" y="440"/>
                </a:cxn>
                <a:cxn ang="0">
                  <a:pos x="374" y="416"/>
                </a:cxn>
                <a:cxn ang="0">
                  <a:pos x="426" y="372"/>
                </a:cxn>
                <a:cxn ang="0">
                  <a:pos x="444" y="462"/>
                </a:cxn>
                <a:cxn ang="0">
                  <a:pos x="404" y="488"/>
                </a:cxn>
                <a:cxn ang="0">
                  <a:pos x="358" y="512"/>
                </a:cxn>
                <a:cxn ang="0">
                  <a:pos x="310" y="526"/>
                </a:cxn>
                <a:cxn ang="0">
                  <a:pos x="260" y="532"/>
                </a:cxn>
                <a:cxn ang="0">
                  <a:pos x="178" y="522"/>
                </a:cxn>
                <a:cxn ang="0">
                  <a:pos x="130" y="502"/>
                </a:cxn>
                <a:cxn ang="0">
                  <a:pos x="72" y="460"/>
                </a:cxn>
                <a:cxn ang="0">
                  <a:pos x="42" y="422"/>
                </a:cxn>
                <a:cxn ang="0">
                  <a:pos x="18" y="380"/>
                </a:cxn>
                <a:cxn ang="0">
                  <a:pos x="0" y="306"/>
                </a:cxn>
                <a:cxn ang="0">
                  <a:pos x="248" y="72"/>
                </a:cxn>
                <a:cxn ang="0">
                  <a:pos x="222" y="74"/>
                </a:cxn>
                <a:cxn ang="0">
                  <a:pos x="198" y="84"/>
                </a:cxn>
                <a:cxn ang="0">
                  <a:pos x="170" y="106"/>
                </a:cxn>
                <a:cxn ang="0">
                  <a:pos x="150" y="134"/>
                </a:cxn>
                <a:cxn ang="0">
                  <a:pos x="136" y="180"/>
                </a:cxn>
                <a:cxn ang="0">
                  <a:pos x="148" y="202"/>
                </a:cxn>
                <a:cxn ang="0">
                  <a:pos x="238" y="206"/>
                </a:cxn>
                <a:cxn ang="0">
                  <a:pos x="284" y="204"/>
                </a:cxn>
                <a:cxn ang="0">
                  <a:pos x="350" y="202"/>
                </a:cxn>
                <a:cxn ang="0">
                  <a:pos x="344" y="158"/>
                </a:cxn>
                <a:cxn ang="0">
                  <a:pos x="326" y="116"/>
                </a:cxn>
                <a:cxn ang="0">
                  <a:pos x="296" y="84"/>
                </a:cxn>
                <a:cxn ang="0">
                  <a:pos x="274" y="74"/>
                </a:cxn>
                <a:cxn ang="0">
                  <a:pos x="248" y="72"/>
                </a:cxn>
              </a:cxnLst>
              <a:rect l="0" t="0" r="r" b="b"/>
              <a:pathLst>
                <a:path w="470" h="532">
                  <a:moveTo>
                    <a:pt x="0" y="280"/>
                  </a:moveTo>
                  <a:lnTo>
                    <a:pt x="0" y="280"/>
                  </a:lnTo>
                  <a:lnTo>
                    <a:pt x="0" y="248"/>
                  </a:lnTo>
                  <a:lnTo>
                    <a:pt x="4" y="218"/>
                  </a:lnTo>
                  <a:lnTo>
                    <a:pt x="8" y="190"/>
                  </a:lnTo>
                  <a:lnTo>
                    <a:pt x="16" y="164"/>
                  </a:lnTo>
                  <a:lnTo>
                    <a:pt x="16" y="164"/>
                  </a:lnTo>
                  <a:lnTo>
                    <a:pt x="24" y="138"/>
                  </a:lnTo>
                  <a:lnTo>
                    <a:pt x="36" y="116"/>
                  </a:lnTo>
                  <a:lnTo>
                    <a:pt x="48" y="94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80" y="58"/>
                  </a:lnTo>
                  <a:lnTo>
                    <a:pt x="98" y="42"/>
                  </a:lnTo>
                  <a:lnTo>
                    <a:pt x="118" y="30"/>
                  </a:lnTo>
                  <a:lnTo>
                    <a:pt x="140" y="20"/>
                  </a:lnTo>
                  <a:lnTo>
                    <a:pt x="140" y="20"/>
                  </a:lnTo>
                  <a:lnTo>
                    <a:pt x="164" y="10"/>
                  </a:lnTo>
                  <a:lnTo>
                    <a:pt x="190" y="4"/>
                  </a:lnTo>
                  <a:lnTo>
                    <a:pt x="216" y="2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74" y="2"/>
                  </a:lnTo>
                  <a:lnTo>
                    <a:pt x="300" y="4"/>
                  </a:lnTo>
                  <a:lnTo>
                    <a:pt x="324" y="10"/>
                  </a:lnTo>
                  <a:lnTo>
                    <a:pt x="346" y="18"/>
                  </a:lnTo>
                  <a:lnTo>
                    <a:pt x="346" y="18"/>
                  </a:lnTo>
                  <a:lnTo>
                    <a:pt x="366" y="28"/>
                  </a:lnTo>
                  <a:lnTo>
                    <a:pt x="384" y="38"/>
                  </a:lnTo>
                  <a:lnTo>
                    <a:pt x="400" y="52"/>
                  </a:lnTo>
                  <a:lnTo>
                    <a:pt x="416" y="66"/>
                  </a:lnTo>
                  <a:lnTo>
                    <a:pt x="416" y="66"/>
                  </a:lnTo>
                  <a:lnTo>
                    <a:pt x="428" y="82"/>
                  </a:lnTo>
                  <a:lnTo>
                    <a:pt x="440" y="98"/>
                  </a:lnTo>
                  <a:lnTo>
                    <a:pt x="450" y="116"/>
                  </a:lnTo>
                  <a:lnTo>
                    <a:pt x="456" y="136"/>
                  </a:lnTo>
                  <a:lnTo>
                    <a:pt x="456" y="136"/>
                  </a:lnTo>
                  <a:lnTo>
                    <a:pt x="462" y="156"/>
                  </a:lnTo>
                  <a:lnTo>
                    <a:pt x="466" y="178"/>
                  </a:lnTo>
                  <a:lnTo>
                    <a:pt x="470" y="200"/>
                  </a:lnTo>
                  <a:lnTo>
                    <a:pt x="470" y="222"/>
                  </a:lnTo>
                  <a:lnTo>
                    <a:pt x="470" y="222"/>
                  </a:lnTo>
                  <a:lnTo>
                    <a:pt x="470" y="252"/>
                  </a:lnTo>
                  <a:lnTo>
                    <a:pt x="470" y="252"/>
                  </a:lnTo>
                  <a:lnTo>
                    <a:pt x="468" y="280"/>
                  </a:lnTo>
                  <a:lnTo>
                    <a:pt x="468" y="280"/>
                  </a:lnTo>
                  <a:lnTo>
                    <a:pt x="446" y="280"/>
                  </a:lnTo>
                  <a:lnTo>
                    <a:pt x="446" y="280"/>
                  </a:lnTo>
                  <a:lnTo>
                    <a:pt x="422" y="280"/>
                  </a:lnTo>
                  <a:lnTo>
                    <a:pt x="422" y="280"/>
                  </a:lnTo>
                  <a:lnTo>
                    <a:pt x="398" y="280"/>
                  </a:lnTo>
                  <a:lnTo>
                    <a:pt x="398" y="280"/>
                  </a:lnTo>
                  <a:lnTo>
                    <a:pt x="376" y="280"/>
                  </a:lnTo>
                  <a:lnTo>
                    <a:pt x="376" y="280"/>
                  </a:lnTo>
                  <a:lnTo>
                    <a:pt x="306" y="278"/>
                  </a:lnTo>
                  <a:lnTo>
                    <a:pt x="306" y="278"/>
                  </a:lnTo>
                  <a:lnTo>
                    <a:pt x="238" y="278"/>
                  </a:lnTo>
                  <a:lnTo>
                    <a:pt x="238" y="278"/>
                  </a:lnTo>
                  <a:lnTo>
                    <a:pt x="194" y="278"/>
                  </a:lnTo>
                  <a:lnTo>
                    <a:pt x="194" y="278"/>
                  </a:lnTo>
                  <a:lnTo>
                    <a:pt x="152" y="280"/>
                  </a:lnTo>
                  <a:lnTo>
                    <a:pt x="152" y="280"/>
                  </a:lnTo>
                  <a:lnTo>
                    <a:pt x="138" y="280"/>
                  </a:lnTo>
                  <a:lnTo>
                    <a:pt x="138" y="280"/>
                  </a:lnTo>
                  <a:lnTo>
                    <a:pt x="126" y="280"/>
                  </a:lnTo>
                  <a:lnTo>
                    <a:pt x="126" y="288"/>
                  </a:lnTo>
                  <a:lnTo>
                    <a:pt x="126" y="288"/>
                  </a:lnTo>
                  <a:lnTo>
                    <a:pt x="126" y="306"/>
                  </a:lnTo>
                  <a:lnTo>
                    <a:pt x="128" y="322"/>
                  </a:lnTo>
                  <a:lnTo>
                    <a:pt x="132" y="338"/>
                  </a:lnTo>
                  <a:lnTo>
                    <a:pt x="136" y="354"/>
                  </a:lnTo>
                  <a:lnTo>
                    <a:pt x="136" y="354"/>
                  </a:lnTo>
                  <a:lnTo>
                    <a:pt x="142" y="368"/>
                  </a:lnTo>
                  <a:lnTo>
                    <a:pt x="148" y="380"/>
                  </a:lnTo>
                  <a:lnTo>
                    <a:pt x="156" y="394"/>
                  </a:lnTo>
                  <a:lnTo>
                    <a:pt x="166" y="404"/>
                  </a:lnTo>
                  <a:lnTo>
                    <a:pt x="166" y="404"/>
                  </a:lnTo>
                  <a:lnTo>
                    <a:pt x="176" y="416"/>
                  </a:lnTo>
                  <a:lnTo>
                    <a:pt x="186" y="424"/>
                  </a:lnTo>
                  <a:lnTo>
                    <a:pt x="200" y="432"/>
                  </a:lnTo>
                  <a:lnTo>
                    <a:pt x="214" y="440"/>
                  </a:lnTo>
                  <a:lnTo>
                    <a:pt x="214" y="440"/>
                  </a:lnTo>
                  <a:lnTo>
                    <a:pt x="228" y="444"/>
                  </a:lnTo>
                  <a:lnTo>
                    <a:pt x="244" y="448"/>
                  </a:lnTo>
                  <a:lnTo>
                    <a:pt x="260" y="452"/>
                  </a:lnTo>
                  <a:lnTo>
                    <a:pt x="278" y="452"/>
                  </a:lnTo>
                  <a:lnTo>
                    <a:pt x="278" y="452"/>
                  </a:lnTo>
                  <a:lnTo>
                    <a:pt x="296" y="450"/>
                  </a:lnTo>
                  <a:lnTo>
                    <a:pt x="314" y="446"/>
                  </a:lnTo>
                  <a:lnTo>
                    <a:pt x="334" y="440"/>
                  </a:lnTo>
                  <a:lnTo>
                    <a:pt x="354" y="428"/>
                  </a:lnTo>
                  <a:lnTo>
                    <a:pt x="354" y="428"/>
                  </a:lnTo>
                  <a:lnTo>
                    <a:pt x="374" y="416"/>
                  </a:lnTo>
                  <a:lnTo>
                    <a:pt x="394" y="404"/>
                  </a:lnTo>
                  <a:lnTo>
                    <a:pt x="410" y="388"/>
                  </a:lnTo>
                  <a:lnTo>
                    <a:pt x="426" y="372"/>
                  </a:lnTo>
                  <a:lnTo>
                    <a:pt x="452" y="398"/>
                  </a:lnTo>
                  <a:lnTo>
                    <a:pt x="444" y="462"/>
                  </a:lnTo>
                  <a:lnTo>
                    <a:pt x="444" y="462"/>
                  </a:lnTo>
                  <a:lnTo>
                    <a:pt x="426" y="476"/>
                  </a:lnTo>
                  <a:lnTo>
                    <a:pt x="404" y="488"/>
                  </a:lnTo>
                  <a:lnTo>
                    <a:pt x="404" y="488"/>
                  </a:lnTo>
                  <a:lnTo>
                    <a:pt x="382" y="500"/>
                  </a:lnTo>
                  <a:lnTo>
                    <a:pt x="358" y="512"/>
                  </a:lnTo>
                  <a:lnTo>
                    <a:pt x="358" y="512"/>
                  </a:lnTo>
                  <a:lnTo>
                    <a:pt x="334" y="520"/>
                  </a:lnTo>
                  <a:lnTo>
                    <a:pt x="310" y="526"/>
                  </a:lnTo>
                  <a:lnTo>
                    <a:pt x="310" y="526"/>
                  </a:lnTo>
                  <a:lnTo>
                    <a:pt x="284" y="532"/>
                  </a:lnTo>
                  <a:lnTo>
                    <a:pt x="260" y="532"/>
                  </a:lnTo>
                  <a:lnTo>
                    <a:pt x="260" y="532"/>
                  </a:lnTo>
                  <a:lnTo>
                    <a:pt x="232" y="532"/>
                  </a:lnTo>
                  <a:lnTo>
                    <a:pt x="204" y="528"/>
                  </a:lnTo>
                  <a:lnTo>
                    <a:pt x="178" y="522"/>
                  </a:lnTo>
                  <a:lnTo>
                    <a:pt x="154" y="514"/>
                  </a:lnTo>
                  <a:lnTo>
                    <a:pt x="154" y="514"/>
                  </a:lnTo>
                  <a:lnTo>
                    <a:pt x="130" y="502"/>
                  </a:lnTo>
                  <a:lnTo>
                    <a:pt x="110" y="490"/>
                  </a:lnTo>
                  <a:lnTo>
                    <a:pt x="90" y="476"/>
                  </a:lnTo>
                  <a:lnTo>
                    <a:pt x="72" y="460"/>
                  </a:lnTo>
                  <a:lnTo>
                    <a:pt x="72" y="460"/>
                  </a:lnTo>
                  <a:lnTo>
                    <a:pt x="56" y="442"/>
                  </a:lnTo>
                  <a:lnTo>
                    <a:pt x="42" y="422"/>
                  </a:lnTo>
                  <a:lnTo>
                    <a:pt x="28" y="402"/>
                  </a:lnTo>
                  <a:lnTo>
                    <a:pt x="18" y="380"/>
                  </a:lnTo>
                  <a:lnTo>
                    <a:pt x="18" y="380"/>
                  </a:lnTo>
                  <a:lnTo>
                    <a:pt x="10" y="356"/>
                  </a:lnTo>
                  <a:lnTo>
                    <a:pt x="4" y="332"/>
                  </a:lnTo>
                  <a:lnTo>
                    <a:pt x="0" y="306"/>
                  </a:lnTo>
                  <a:lnTo>
                    <a:pt x="0" y="280"/>
                  </a:lnTo>
                  <a:lnTo>
                    <a:pt x="0" y="280"/>
                  </a:lnTo>
                  <a:close/>
                  <a:moveTo>
                    <a:pt x="248" y="72"/>
                  </a:moveTo>
                  <a:lnTo>
                    <a:pt x="248" y="72"/>
                  </a:lnTo>
                  <a:lnTo>
                    <a:pt x="234" y="72"/>
                  </a:lnTo>
                  <a:lnTo>
                    <a:pt x="222" y="74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8" y="84"/>
                  </a:lnTo>
                  <a:lnTo>
                    <a:pt x="188" y="90"/>
                  </a:lnTo>
                  <a:lnTo>
                    <a:pt x="180" y="96"/>
                  </a:lnTo>
                  <a:lnTo>
                    <a:pt x="170" y="106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50" y="134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36" y="180"/>
                  </a:lnTo>
                  <a:lnTo>
                    <a:pt x="132" y="202"/>
                  </a:lnTo>
                  <a:lnTo>
                    <a:pt x="148" y="202"/>
                  </a:lnTo>
                  <a:lnTo>
                    <a:pt x="148" y="202"/>
                  </a:lnTo>
                  <a:lnTo>
                    <a:pt x="194" y="204"/>
                  </a:lnTo>
                  <a:lnTo>
                    <a:pt x="194" y="204"/>
                  </a:lnTo>
                  <a:lnTo>
                    <a:pt x="238" y="206"/>
                  </a:lnTo>
                  <a:lnTo>
                    <a:pt x="238" y="206"/>
                  </a:lnTo>
                  <a:lnTo>
                    <a:pt x="284" y="204"/>
                  </a:lnTo>
                  <a:lnTo>
                    <a:pt x="284" y="204"/>
                  </a:lnTo>
                  <a:lnTo>
                    <a:pt x="330" y="202"/>
                  </a:lnTo>
                  <a:lnTo>
                    <a:pt x="350" y="202"/>
                  </a:lnTo>
                  <a:lnTo>
                    <a:pt x="350" y="202"/>
                  </a:lnTo>
                  <a:lnTo>
                    <a:pt x="348" y="180"/>
                  </a:lnTo>
                  <a:lnTo>
                    <a:pt x="344" y="158"/>
                  </a:lnTo>
                  <a:lnTo>
                    <a:pt x="344" y="158"/>
                  </a:lnTo>
                  <a:lnTo>
                    <a:pt x="336" y="136"/>
                  </a:lnTo>
                  <a:lnTo>
                    <a:pt x="326" y="116"/>
                  </a:lnTo>
                  <a:lnTo>
                    <a:pt x="326" y="116"/>
                  </a:lnTo>
                  <a:lnTo>
                    <a:pt x="312" y="98"/>
                  </a:lnTo>
                  <a:lnTo>
                    <a:pt x="304" y="90"/>
                  </a:lnTo>
                  <a:lnTo>
                    <a:pt x="296" y="84"/>
                  </a:lnTo>
                  <a:lnTo>
                    <a:pt x="296" y="84"/>
                  </a:lnTo>
                  <a:lnTo>
                    <a:pt x="286" y="78"/>
                  </a:lnTo>
                  <a:lnTo>
                    <a:pt x="274" y="74"/>
                  </a:lnTo>
                  <a:lnTo>
                    <a:pt x="262" y="72"/>
                  </a:lnTo>
                  <a:lnTo>
                    <a:pt x="248" y="72"/>
                  </a:lnTo>
                  <a:lnTo>
                    <a:pt x="248" y="72"/>
                  </a:lnTo>
                  <a:close/>
                </a:path>
              </a:pathLst>
            </a:custGeom>
            <a:solidFill>
              <a:srgbClr val="00456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7539038" y="3032125"/>
              <a:ext cx="704850" cy="838200"/>
            </a:xfrm>
            <a:custGeom>
              <a:avLst/>
              <a:gdLst/>
              <a:ahLst/>
              <a:cxnLst>
                <a:cxn ang="0">
                  <a:pos x="302" y="124"/>
                </a:cxn>
                <a:cxn ang="0">
                  <a:pos x="274" y="100"/>
                </a:cxn>
                <a:cxn ang="0">
                  <a:pos x="238" y="90"/>
                </a:cxn>
                <a:cxn ang="0">
                  <a:pos x="224" y="92"/>
                </a:cxn>
                <a:cxn ang="0">
                  <a:pos x="198" y="96"/>
                </a:cxn>
                <a:cxn ang="0">
                  <a:pos x="176" y="106"/>
                </a:cxn>
                <a:cxn ang="0">
                  <a:pos x="158" y="120"/>
                </a:cxn>
                <a:cxn ang="0">
                  <a:pos x="152" y="128"/>
                </a:cxn>
                <a:cxn ang="0">
                  <a:pos x="140" y="148"/>
                </a:cxn>
                <a:cxn ang="0">
                  <a:pos x="126" y="202"/>
                </a:cxn>
                <a:cxn ang="0">
                  <a:pos x="124" y="318"/>
                </a:cxn>
                <a:cxn ang="0">
                  <a:pos x="126" y="416"/>
                </a:cxn>
                <a:cxn ang="0">
                  <a:pos x="130" y="470"/>
                </a:cxn>
                <a:cxn ang="0">
                  <a:pos x="136" y="528"/>
                </a:cxn>
                <a:cxn ang="0">
                  <a:pos x="96" y="520"/>
                </a:cxn>
                <a:cxn ang="0">
                  <a:pos x="68" y="518"/>
                </a:cxn>
                <a:cxn ang="0">
                  <a:pos x="40" y="520"/>
                </a:cxn>
                <a:cxn ang="0">
                  <a:pos x="0" y="528"/>
                </a:cxn>
                <a:cxn ang="0">
                  <a:pos x="10" y="416"/>
                </a:cxn>
                <a:cxn ang="0">
                  <a:pos x="12" y="318"/>
                </a:cxn>
                <a:cxn ang="0">
                  <a:pos x="12" y="216"/>
                </a:cxn>
                <a:cxn ang="0">
                  <a:pos x="10" y="118"/>
                </a:cxn>
                <a:cxn ang="0">
                  <a:pos x="0" y="6"/>
                </a:cxn>
                <a:cxn ang="0">
                  <a:pos x="40" y="12"/>
                </a:cxn>
                <a:cxn ang="0">
                  <a:pos x="68" y="14"/>
                </a:cxn>
                <a:cxn ang="0">
                  <a:pos x="92" y="12"/>
                </a:cxn>
                <a:cxn ang="0">
                  <a:pos x="130" y="6"/>
                </a:cxn>
                <a:cxn ang="0">
                  <a:pos x="126" y="32"/>
                </a:cxn>
                <a:cxn ang="0">
                  <a:pos x="126" y="54"/>
                </a:cxn>
                <a:cxn ang="0">
                  <a:pos x="154" y="28"/>
                </a:cxn>
                <a:cxn ang="0">
                  <a:pos x="186" y="12"/>
                </a:cxn>
                <a:cxn ang="0">
                  <a:pos x="202" y="6"/>
                </a:cxn>
                <a:cxn ang="0">
                  <a:pos x="242" y="0"/>
                </a:cxn>
                <a:cxn ang="0">
                  <a:pos x="266" y="0"/>
                </a:cxn>
                <a:cxn ang="0">
                  <a:pos x="328" y="8"/>
                </a:cxn>
                <a:cxn ang="0">
                  <a:pos x="344" y="14"/>
                </a:cxn>
                <a:cxn ang="0">
                  <a:pos x="372" y="28"/>
                </a:cxn>
                <a:cxn ang="0">
                  <a:pos x="386" y="38"/>
                </a:cxn>
                <a:cxn ang="0">
                  <a:pos x="408" y="64"/>
                </a:cxn>
                <a:cxn ang="0">
                  <a:pos x="428" y="98"/>
                </a:cxn>
                <a:cxn ang="0">
                  <a:pos x="434" y="118"/>
                </a:cxn>
                <a:cxn ang="0">
                  <a:pos x="442" y="164"/>
                </a:cxn>
                <a:cxn ang="0">
                  <a:pos x="444" y="192"/>
                </a:cxn>
                <a:cxn ang="0">
                  <a:pos x="442" y="234"/>
                </a:cxn>
                <a:cxn ang="0">
                  <a:pos x="442" y="276"/>
                </a:cxn>
                <a:cxn ang="0">
                  <a:pos x="440" y="324"/>
                </a:cxn>
                <a:cxn ang="0">
                  <a:pos x="440" y="376"/>
                </a:cxn>
                <a:cxn ang="0">
                  <a:pos x="440" y="412"/>
                </a:cxn>
                <a:cxn ang="0">
                  <a:pos x="440" y="452"/>
                </a:cxn>
                <a:cxn ang="0">
                  <a:pos x="440" y="492"/>
                </a:cxn>
                <a:cxn ang="0">
                  <a:pos x="442" y="528"/>
                </a:cxn>
                <a:cxn ang="0">
                  <a:pos x="404" y="520"/>
                </a:cxn>
                <a:cxn ang="0">
                  <a:pos x="380" y="518"/>
                </a:cxn>
                <a:cxn ang="0">
                  <a:pos x="356" y="520"/>
                </a:cxn>
                <a:cxn ang="0">
                  <a:pos x="322" y="422"/>
                </a:cxn>
                <a:cxn ang="0">
                  <a:pos x="326" y="354"/>
                </a:cxn>
                <a:cxn ang="0">
                  <a:pos x="326" y="282"/>
                </a:cxn>
                <a:cxn ang="0">
                  <a:pos x="326" y="222"/>
                </a:cxn>
                <a:cxn ang="0">
                  <a:pos x="320" y="166"/>
                </a:cxn>
                <a:cxn ang="0">
                  <a:pos x="302" y="124"/>
                </a:cxn>
              </a:cxnLst>
              <a:rect l="0" t="0" r="r" b="b"/>
              <a:pathLst>
                <a:path w="444" h="528">
                  <a:moveTo>
                    <a:pt x="302" y="124"/>
                  </a:moveTo>
                  <a:lnTo>
                    <a:pt x="302" y="124"/>
                  </a:lnTo>
                  <a:lnTo>
                    <a:pt x="290" y="110"/>
                  </a:lnTo>
                  <a:lnTo>
                    <a:pt x="274" y="100"/>
                  </a:lnTo>
                  <a:lnTo>
                    <a:pt x="258" y="94"/>
                  </a:lnTo>
                  <a:lnTo>
                    <a:pt x="238" y="90"/>
                  </a:lnTo>
                  <a:lnTo>
                    <a:pt x="238" y="90"/>
                  </a:lnTo>
                  <a:lnTo>
                    <a:pt x="224" y="92"/>
                  </a:lnTo>
                  <a:lnTo>
                    <a:pt x="210" y="94"/>
                  </a:lnTo>
                  <a:lnTo>
                    <a:pt x="198" y="96"/>
                  </a:lnTo>
                  <a:lnTo>
                    <a:pt x="186" y="100"/>
                  </a:lnTo>
                  <a:lnTo>
                    <a:pt x="176" y="106"/>
                  </a:lnTo>
                  <a:lnTo>
                    <a:pt x="168" y="112"/>
                  </a:lnTo>
                  <a:lnTo>
                    <a:pt x="158" y="120"/>
                  </a:lnTo>
                  <a:lnTo>
                    <a:pt x="152" y="128"/>
                  </a:lnTo>
                  <a:lnTo>
                    <a:pt x="152" y="128"/>
                  </a:lnTo>
                  <a:lnTo>
                    <a:pt x="146" y="138"/>
                  </a:lnTo>
                  <a:lnTo>
                    <a:pt x="140" y="148"/>
                  </a:lnTo>
                  <a:lnTo>
                    <a:pt x="132" y="174"/>
                  </a:lnTo>
                  <a:lnTo>
                    <a:pt x="126" y="202"/>
                  </a:lnTo>
                  <a:lnTo>
                    <a:pt x="124" y="234"/>
                  </a:lnTo>
                  <a:lnTo>
                    <a:pt x="124" y="318"/>
                  </a:lnTo>
                  <a:lnTo>
                    <a:pt x="124" y="318"/>
                  </a:lnTo>
                  <a:lnTo>
                    <a:pt x="126" y="416"/>
                  </a:lnTo>
                  <a:lnTo>
                    <a:pt x="126" y="416"/>
                  </a:lnTo>
                  <a:lnTo>
                    <a:pt x="130" y="470"/>
                  </a:lnTo>
                  <a:lnTo>
                    <a:pt x="136" y="528"/>
                  </a:lnTo>
                  <a:lnTo>
                    <a:pt x="136" y="528"/>
                  </a:lnTo>
                  <a:lnTo>
                    <a:pt x="96" y="520"/>
                  </a:lnTo>
                  <a:lnTo>
                    <a:pt x="96" y="520"/>
                  </a:lnTo>
                  <a:lnTo>
                    <a:pt x="68" y="518"/>
                  </a:lnTo>
                  <a:lnTo>
                    <a:pt x="68" y="518"/>
                  </a:lnTo>
                  <a:lnTo>
                    <a:pt x="40" y="520"/>
                  </a:lnTo>
                  <a:lnTo>
                    <a:pt x="40" y="520"/>
                  </a:lnTo>
                  <a:lnTo>
                    <a:pt x="0" y="528"/>
                  </a:lnTo>
                  <a:lnTo>
                    <a:pt x="0" y="528"/>
                  </a:lnTo>
                  <a:lnTo>
                    <a:pt x="6" y="470"/>
                  </a:lnTo>
                  <a:lnTo>
                    <a:pt x="10" y="416"/>
                  </a:lnTo>
                  <a:lnTo>
                    <a:pt x="10" y="416"/>
                  </a:lnTo>
                  <a:lnTo>
                    <a:pt x="12" y="318"/>
                  </a:lnTo>
                  <a:lnTo>
                    <a:pt x="12" y="216"/>
                  </a:lnTo>
                  <a:lnTo>
                    <a:pt x="12" y="216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6" y="64"/>
                  </a:lnTo>
                  <a:lnTo>
                    <a:pt x="0" y="6"/>
                  </a:lnTo>
                  <a:lnTo>
                    <a:pt x="0" y="6"/>
                  </a:lnTo>
                  <a:lnTo>
                    <a:pt x="40" y="12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26" y="32"/>
                  </a:lnTo>
                  <a:lnTo>
                    <a:pt x="126" y="32"/>
                  </a:lnTo>
                  <a:lnTo>
                    <a:pt x="126" y="54"/>
                  </a:lnTo>
                  <a:lnTo>
                    <a:pt x="126" y="54"/>
                  </a:lnTo>
                  <a:lnTo>
                    <a:pt x="140" y="40"/>
                  </a:lnTo>
                  <a:lnTo>
                    <a:pt x="154" y="28"/>
                  </a:lnTo>
                  <a:lnTo>
                    <a:pt x="170" y="20"/>
                  </a:lnTo>
                  <a:lnTo>
                    <a:pt x="186" y="12"/>
                  </a:lnTo>
                  <a:lnTo>
                    <a:pt x="186" y="12"/>
                  </a:lnTo>
                  <a:lnTo>
                    <a:pt x="202" y="6"/>
                  </a:lnTo>
                  <a:lnTo>
                    <a:pt x="222" y="2"/>
                  </a:lnTo>
                  <a:lnTo>
                    <a:pt x="242" y="0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96" y="2"/>
                  </a:lnTo>
                  <a:lnTo>
                    <a:pt x="328" y="8"/>
                  </a:lnTo>
                  <a:lnTo>
                    <a:pt x="328" y="8"/>
                  </a:lnTo>
                  <a:lnTo>
                    <a:pt x="344" y="14"/>
                  </a:lnTo>
                  <a:lnTo>
                    <a:pt x="358" y="20"/>
                  </a:lnTo>
                  <a:lnTo>
                    <a:pt x="372" y="28"/>
                  </a:lnTo>
                  <a:lnTo>
                    <a:pt x="386" y="38"/>
                  </a:lnTo>
                  <a:lnTo>
                    <a:pt x="386" y="38"/>
                  </a:lnTo>
                  <a:lnTo>
                    <a:pt x="398" y="50"/>
                  </a:lnTo>
                  <a:lnTo>
                    <a:pt x="408" y="64"/>
                  </a:lnTo>
                  <a:lnTo>
                    <a:pt x="418" y="80"/>
                  </a:lnTo>
                  <a:lnTo>
                    <a:pt x="428" y="98"/>
                  </a:lnTo>
                  <a:lnTo>
                    <a:pt x="428" y="98"/>
                  </a:lnTo>
                  <a:lnTo>
                    <a:pt x="434" y="118"/>
                  </a:lnTo>
                  <a:lnTo>
                    <a:pt x="440" y="140"/>
                  </a:lnTo>
                  <a:lnTo>
                    <a:pt x="442" y="164"/>
                  </a:lnTo>
                  <a:lnTo>
                    <a:pt x="444" y="192"/>
                  </a:lnTo>
                  <a:lnTo>
                    <a:pt x="444" y="192"/>
                  </a:lnTo>
                  <a:lnTo>
                    <a:pt x="442" y="234"/>
                  </a:lnTo>
                  <a:lnTo>
                    <a:pt x="442" y="234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40" y="324"/>
                  </a:lnTo>
                  <a:lnTo>
                    <a:pt x="440" y="324"/>
                  </a:lnTo>
                  <a:lnTo>
                    <a:pt x="440" y="376"/>
                  </a:lnTo>
                  <a:lnTo>
                    <a:pt x="440" y="376"/>
                  </a:lnTo>
                  <a:lnTo>
                    <a:pt x="440" y="412"/>
                  </a:lnTo>
                  <a:lnTo>
                    <a:pt x="440" y="412"/>
                  </a:lnTo>
                  <a:lnTo>
                    <a:pt x="440" y="452"/>
                  </a:lnTo>
                  <a:lnTo>
                    <a:pt x="440" y="452"/>
                  </a:lnTo>
                  <a:lnTo>
                    <a:pt x="440" y="492"/>
                  </a:lnTo>
                  <a:lnTo>
                    <a:pt x="440" y="492"/>
                  </a:lnTo>
                  <a:lnTo>
                    <a:pt x="442" y="528"/>
                  </a:lnTo>
                  <a:lnTo>
                    <a:pt x="442" y="528"/>
                  </a:lnTo>
                  <a:lnTo>
                    <a:pt x="404" y="520"/>
                  </a:lnTo>
                  <a:lnTo>
                    <a:pt x="404" y="520"/>
                  </a:lnTo>
                  <a:lnTo>
                    <a:pt x="380" y="518"/>
                  </a:lnTo>
                  <a:lnTo>
                    <a:pt x="380" y="518"/>
                  </a:lnTo>
                  <a:lnTo>
                    <a:pt x="356" y="520"/>
                  </a:lnTo>
                  <a:lnTo>
                    <a:pt x="356" y="520"/>
                  </a:lnTo>
                  <a:lnTo>
                    <a:pt x="318" y="528"/>
                  </a:lnTo>
                  <a:lnTo>
                    <a:pt x="322" y="422"/>
                  </a:lnTo>
                  <a:lnTo>
                    <a:pt x="322" y="422"/>
                  </a:lnTo>
                  <a:lnTo>
                    <a:pt x="326" y="354"/>
                  </a:lnTo>
                  <a:lnTo>
                    <a:pt x="326" y="354"/>
                  </a:lnTo>
                  <a:lnTo>
                    <a:pt x="326" y="282"/>
                  </a:lnTo>
                  <a:lnTo>
                    <a:pt x="326" y="222"/>
                  </a:lnTo>
                  <a:lnTo>
                    <a:pt x="326" y="222"/>
                  </a:lnTo>
                  <a:lnTo>
                    <a:pt x="324" y="192"/>
                  </a:lnTo>
                  <a:lnTo>
                    <a:pt x="320" y="166"/>
                  </a:lnTo>
                  <a:lnTo>
                    <a:pt x="312" y="144"/>
                  </a:lnTo>
                  <a:lnTo>
                    <a:pt x="302" y="124"/>
                  </a:lnTo>
                  <a:lnTo>
                    <a:pt x="302" y="124"/>
                  </a:lnTo>
                  <a:close/>
                </a:path>
              </a:pathLst>
            </a:custGeom>
            <a:solidFill>
              <a:srgbClr val="00456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8291513" y="2838450"/>
              <a:ext cx="479425" cy="1038225"/>
            </a:xfrm>
            <a:custGeom>
              <a:avLst/>
              <a:gdLst/>
              <a:ahLst/>
              <a:cxnLst>
                <a:cxn ang="0">
                  <a:pos x="194" y="0"/>
                </a:cxn>
                <a:cxn ang="0">
                  <a:pos x="188" y="72"/>
                </a:cxn>
                <a:cxn ang="0">
                  <a:pos x="184" y="146"/>
                </a:cxn>
                <a:cxn ang="0">
                  <a:pos x="236" y="144"/>
                </a:cxn>
                <a:cxn ang="0">
                  <a:pos x="292" y="142"/>
                </a:cxn>
                <a:cxn ang="0">
                  <a:pos x="288" y="170"/>
                </a:cxn>
                <a:cxn ang="0">
                  <a:pos x="288" y="184"/>
                </a:cxn>
                <a:cxn ang="0">
                  <a:pos x="288" y="194"/>
                </a:cxn>
                <a:cxn ang="0">
                  <a:pos x="292" y="226"/>
                </a:cxn>
                <a:cxn ang="0">
                  <a:pos x="264" y="224"/>
                </a:cxn>
                <a:cxn ang="0">
                  <a:pos x="234" y="224"/>
                </a:cxn>
                <a:cxn ang="0">
                  <a:pos x="206" y="222"/>
                </a:cxn>
                <a:cxn ang="0">
                  <a:pos x="182" y="222"/>
                </a:cxn>
                <a:cxn ang="0">
                  <a:pos x="180" y="264"/>
                </a:cxn>
                <a:cxn ang="0">
                  <a:pos x="180" y="326"/>
                </a:cxn>
                <a:cxn ang="0">
                  <a:pos x="178" y="392"/>
                </a:cxn>
                <a:cxn ang="0">
                  <a:pos x="178" y="454"/>
                </a:cxn>
                <a:cxn ang="0">
                  <a:pos x="178" y="502"/>
                </a:cxn>
                <a:cxn ang="0">
                  <a:pos x="180" y="524"/>
                </a:cxn>
                <a:cxn ang="0">
                  <a:pos x="186" y="544"/>
                </a:cxn>
                <a:cxn ang="0">
                  <a:pos x="204" y="572"/>
                </a:cxn>
                <a:cxn ang="0">
                  <a:pos x="210" y="578"/>
                </a:cxn>
                <a:cxn ang="0">
                  <a:pos x="226" y="582"/>
                </a:cxn>
                <a:cxn ang="0">
                  <a:pos x="238" y="584"/>
                </a:cxn>
                <a:cxn ang="0">
                  <a:pos x="264" y="580"/>
                </a:cxn>
                <a:cxn ang="0">
                  <a:pos x="302" y="634"/>
                </a:cxn>
                <a:cxn ang="0">
                  <a:pos x="278" y="642"/>
                </a:cxn>
                <a:cxn ang="0">
                  <a:pos x="252" y="648"/>
                </a:cxn>
                <a:cxn ang="0">
                  <a:pos x="206" y="654"/>
                </a:cxn>
                <a:cxn ang="0">
                  <a:pos x="188" y="654"/>
                </a:cxn>
                <a:cxn ang="0">
                  <a:pos x="156" y="650"/>
                </a:cxn>
                <a:cxn ang="0">
                  <a:pos x="130" y="640"/>
                </a:cxn>
                <a:cxn ang="0">
                  <a:pos x="108" y="626"/>
                </a:cxn>
                <a:cxn ang="0">
                  <a:pos x="100" y="616"/>
                </a:cxn>
                <a:cxn ang="0">
                  <a:pos x="84" y="596"/>
                </a:cxn>
                <a:cxn ang="0">
                  <a:pos x="74" y="570"/>
                </a:cxn>
                <a:cxn ang="0">
                  <a:pos x="66" y="542"/>
                </a:cxn>
                <a:cxn ang="0">
                  <a:pos x="64" y="512"/>
                </a:cxn>
                <a:cxn ang="0">
                  <a:pos x="66" y="460"/>
                </a:cxn>
                <a:cxn ang="0">
                  <a:pos x="68" y="402"/>
                </a:cxn>
                <a:cxn ang="0">
                  <a:pos x="68" y="364"/>
                </a:cxn>
                <a:cxn ang="0">
                  <a:pos x="70" y="322"/>
                </a:cxn>
                <a:cxn ang="0">
                  <a:pos x="70" y="278"/>
                </a:cxn>
                <a:cxn ang="0">
                  <a:pos x="0" y="222"/>
                </a:cxn>
                <a:cxn ang="0">
                  <a:pos x="4" y="198"/>
                </a:cxn>
                <a:cxn ang="0">
                  <a:pos x="6" y="182"/>
                </a:cxn>
                <a:cxn ang="0">
                  <a:pos x="4" y="168"/>
                </a:cxn>
                <a:cxn ang="0">
                  <a:pos x="0" y="140"/>
                </a:cxn>
                <a:cxn ang="0">
                  <a:pos x="40" y="144"/>
                </a:cxn>
                <a:cxn ang="0">
                  <a:pos x="68" y="144"/>
                </a:cxn>
                <a:cxn ang="0">
                  <a:pos x="68" y="134"/>
                </a:cxn>
                <a:cxn ang="0">
                  <a:pos x="68" y="88"/>
                </a:cxn>
                <a:cxn ang="0">
                  <a:pos x="160" y="0"/>
                </a:cxn>
              </a:cxnLst>
              <a:rect l="0" t="0" r="r" b="b"/>
              <a:pathLst>
                <a:path w="302" h="654">
                  <a:moveTo>
                    <a:pt x="160" y="0"/>
                  </a:moveTo>
                  <a:lnTo>
                    <a:pt x="194" y="0"/>
                  </a:lnTo>
                  <a:lnTo>
                    <a:pt x="194" y="0"/>
                  </a:lnTo>
                  <a:lnTo>
                    <a:pt x="188" y="72"/>
                  </a:lnTo>
                  <a:lnTo>
                    <a:pt x="188" y="72"/>
                  </a:lnTo>
                  <a:lnTo>
                    <a:pt x="184" y="146"/>
                  </a:lnTo>
                  <a:lnTo>
                    <a:pt x="184" y="146"/>
                  </a:lnTo>
                  <a:lnTo>
                    <a:pt x="236" y="144"/>
                  </a:lnTo>
                  <a:lnTo>
                    <a:pt x="236" y="144"/>
                  </a:lnTo>
                  <a:lnTo>
                    <a:pt x="292" y="142"/>
                  </a:lnTo>
                  <a:lnTo>
                    <a:pt x="292" y="142"/>
                  </a:lnTo>
                  <a:lnTo>
                    <a:pt x="288" y="170"/>
                  </a:lnTo>
                  <a:lnTo>
                    <a:pt x="288" y="170"/>
                  </a:lnTo>
                  <a:lnTo>
                    <a:pt x="288" y="184"/>
                  </a:lnTo>
                  <a:lnTo>
                    <a:pt x="288" y="184"/>
                  </a:lnTo>
                  <a:lnTo>
                    <a:pt x="288" y="194"/>
                  </a:lnTo>
                  <a:lnTo>
                    <a:pt x="288" y="194"/>
                  </a:lnTo>
                  <a:lnTo>
                    <a:pt x="292" y="226"/>
                  </a:lnTo>
                  <a:lnTo>
                    <a:pt x="292" y="226"/>
                  </a:lnTo>
                  <a:lnTo>
                    <a:pt x="264" y="224"/>
                  </a:lnTo>
                  <a:lnTo>
                    <a:pt x="264" y="224"/>
                  </a:lnTo>
                  <a:lnTo>
                    <a:pt x="234" y="224"/>
                  </a:lnTo>
                  <a:lnTo>
                    <a:pt x="234" y="224"/>
                  </a:lnTo>
                  <a:lnTo>
                    <a:pt x="206" y="222"/>
                  </a:lnTo>
                  <a:lnTo>
                    <a:pt x="206" y="222"/>
                  </a:lnTo>
                  <a:lnTo>
                    <a:pt x="182" y="222"/>
                  </a:lnTo>
                  <a:lnTo>
                    <a:pt x="182" y="222"/>
                  </a:lnTo>
                  <a:lnTo>
                    <a:pt x="180" y="264"/>
                  </a:lnTo>
                  <a:lnTo>
                    <a:pt x="180" y="264"/>
                  </a:lnTo>
                  <a:lnTo>
                    <a:pt x="180" y="326"/>
                  </a:lnTo>
                  <a:lnTo>
                    <a:pt x="180" y="326"/>
                  </a:lnTo>
                  <a:lnTo>
                    <a:pt x="178" y="392"/>
                  </a:lnTo>
                  <a:lnTo>
                    <a:pt x="178" y="392"/>
                  </a:lnTo>
                  <a:lnTo>
                    <a:pt x="178" y="454"/>
                  </a:lnTo>
                  <a:lnTo>
                    <a:pt x="178" y="454"/>
                  </a:lnTo>
                  <a:lnTo>
                    <a:pt x="178" y="502"/>
                  </a:lnTo>
                  <a:lnTo>
                    <a:pt x="178" y="502"/>
                  </a:lnTo>
                  <a:lnTo>
                    <a:pt x="180" y="524"/>
                  </a:lnTo>
                  <a:lnTo>
                    <a:pt x="186" y="544"/>
                  </a:lnTo>
                  <a:lnTo>
                    <a:pt x="186" y="544"/>
                  </a:lnTo>
                  <a:lnTo>
                    <a:pt x="192" y="560"/>
                  </a:lnTo>
                  <a:lnTo>
                    <a:pt x="204" y="572"/>
                  </a:lnTo>
                  <a:lnTo>
                    <a:pt x="204" y="572"/>
                  </a:lnTo>
                  <a:lnTo>
                    <a:pt x="210" y="578"/>
                  </a:lnTo>
                  <a:lnTo>
                    <a:pt x="218" y="580"/>
                  </a:lnTo>
                  <a:lnTo>
                    <a:pt x="226" y="582"/>
                  </a:lnTo>
                  <a:lnTo>
                    <a:pt x="238" y="584"/>
                  </a:lnTo>
                  <a:lnTo>
                    <a:pt x="238" y="584"/>
                  </a:lnTo>
                  <a:lnTo>
                    <a:pt x="264" y="580"/>
                  </a:lnTo>
                  <a:lnTo>
                    <a:pt x="264" y="580"/>
                  </a:lnTo>
                  <a:lnTo>
                    <a:pt x="302" y="570"/>
                  </a:lnTo>
                  <a:lnTo>
                    <a:pt x="302" y="634"/>
                  </a:lnTo>
                  <a:lnTo>
                    <a:pt x="302" y="634"/>
                  </a:lnTo>
                  <a:lnTo>
                    <a:pt x="278" y="642"/>
                  </a:lnTo>
                  <a:lnTo>
                    <a:pt x="252" y="648"/>
                  </a:lnTo>
                  <a:lnTo>
                    <a:pt x="252" y="648"/>
                  </a:lnTo>
                  <a:lnTo>
                    <a:pt x="228" y="652"/>
                  </a:lnTo>
                  <a:lnTo>
                    <a:pt x="206" y="654"/>
                  </a:lnTo>
                  <a:lnTo>
                    <a:pt x="206" y="654"/>
                  </a:lnTo>
                  <a:lnTo>
                    <a:pt x="188" y="654"/>
                  </a:lnTo>
                  <a:lnTo>
                    <a:pt x="172" y="652"/>
                  </a:lnTo>
                  <a:lnTo>
                    <a:pt x="156" y="650"/>
                  </a:lnTo>
                  <a:lnTo>
                    <a:pt x="142" y="644"/>
                  </a:lnTo>
                  <a:lnTo>
                    <a:pt x="130" y="640"/>
                  </a:lnTo>
                  <a:lnTo>
                    <a:pt x="118" y="634"/>
                  </a:lnTo>
                  <a:lnTo>
                    <a:pt x="108" y="626"/>
                  </a:lnTo>
                  <a:lnTo>
                    <a:pt x="100" y="616"/>
                  </a:lnTo>
                  <a:lnTo>
                    <a:pt x="100" y="616"/>
                  </a:lnTo>
                  <a:lnTo>
                    <a:pt x="90" y="606"/>
                  </a:lnTo>
                  <a:lnTo>
                    <a:pt x="84" y="596"/>
                  </a:lnTo>
                  <a:lnTo>
                    <a:pt x="78" y="584"/>
                  </a:lnTo>
                  <a:lnTo>
                    <a:pt x="74" y="570"/>
                  </a:lnTo>
                  <a:lnTo>
                    <a:pt x="70" y="558"/>
                  </a:lnTo>
                  <a:lnTo>
                    <a:pt x="66" y="542"/>
                  </a:lnTo>
                  <a:lnTo>
                    <a:pt x="64" y="512"/>
                  </a:lnTo>
                  <a:lnTo>
                    <a:pt x="64" y="512"/>
                  </a:lnTo>
                  <a:lnTo>
                    <a:pt x="66" y="460"/>
                  </a:lnTo>
                  <a:lnTo>
                    <a:pt x="66" y="460"/>
                  </a:lnTo>
                  <a:lnTo>
                    <a:pt x="68" y="402"/>
                  </a:lnTo>
                  <a:lnTo>
                    <a:pt x="68" y="402"/>
                  </a:lnTo>
                  <a:lnTo>
                    <a:pt x="68" y="364"/>
                  </a:lnTo>
                  <a:lnTo>
                    <a:pt x="68" y="364"/>
                  </a:lnTo>
                  <a:lnTo>
                    <a:pt x="70" y="322"/>
                  </a:lnTo>
                  <a:lnTo>
                    <a:pt x="70" y="322"/>
                  </a:lnTo>
                  <a:lnTo>
                    <a:pt x="70" y="278"/>
                  </a:lnTo>
                  <a:lnTo>
                    <a:pt x="70" y="278"/>
                  </a:lnTo>
                  <a:lnTo>
                    <a:pt x="70" y="222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4" y="198"/>
                  </a:lnTo>
                  <a:lnTo>
                    <a:pt x="4" y="198"/>
                  </a:lnTo>
                  <a:lnTo>
                    <a:pt x="6" y="182"/>
                  </a:lnTo>
                  <a:lnTo>
                    <a:pt x="6" y="182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68" y="144"/>
                  </a:lnTo>
                  <a:lnTo>
                    <a:pt x="68" y="134"/>
                  </a:lnTo>
                  <a:lnTo>
                    <a:pt x="68" y="134"/>
                  </a:lnTo>
                  <a:lnTo>
                    <a:pt x="68" y="88"/>
                  </a:lnTo>
                  <a:lnTo>
                    <a:pt x="68" y="88"/>
                  </a:lnTo>
                  <a:lnTo>
                    <a:pt x="66" y="4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0456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Freeform 12"/>
            <p:cNvSpPr>
              <a:spLocks noEditPoints="1"/>
            </p:cNvSpPr>
            <p:nvPr/>
          </p:nvSpPr>
          <p:spPr bwMode="auto">
            <a:xfrm>
              <a:off x="5056188" y="4044950"/>
              <a:ext cx="168275" cy="276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20" y="0"/>
                </a:cxn>
                <a:cxn ang="0">
                  <a:pos x="20" y="82"/>
                </a:cxn>
                <a:cxn ang="0">
                  <a:pos x="30" y="72"/>
                </a:cxn>
                <a:cxn ang="0">
                  <a:pos x="44" y="64"/>
                </a:cxn>
                <a:cxn ang="0">
                  <a:pos x="52" y="62"/>
                </a:cxn>
                <a:cxn ang="0">
                  <a:pos x="58" y="60"/>
                </a:cxn>
                <a:cxn ang="0">
                  <a:pos x="84" y="68"/>
                </a:cxn>
                <a:cxn ang="0">
                  <a:pos x="94" y="76"/>
                </a:cxn>
                <a:cxn ang="0">
                  <a:pos x="100" y="88"/>
                </a:cxn>
                <a:cxn ang="0">
                  <a:pos x="106" y="114"/>
                </a:cxn>
                <a:cxn ang="0">
                  <a:pos x="106" y="126"/>
                </a:cxn>
                <a:cxn ang="0">
                  <a:pos x="104" y="136"/>
                </a:cxn>
                <a:cxn ang="0">
                  <a:pos x="94" y="154"/>
                </a:cxn>
                <a:cxn ang="0">
                  <a:pos x="86" y="162"/>
                </a:cxn>
                <a:cxn ang="0">
                  <a:pos x="78" y="168"/>
                </a:cxn>
                <a:cxn ang="0">
                  <a:pos x="56" y="174"/>
                </a:cxn>
                <a:cxn ang="0">
                  <a:pos x="46" y="172"/>
                </a:cxn>
                <a:cxn ang="0">
                  <a:pos x="36" y="170"/>
                </a:cxn>
                <a:cxn ang="0">
                  <a:pos x="20" y="158"/>
                </a:cxn>
                <a:cxn ang="0">
                  <a:pos x="0" y="170"/>
                </a:cxn>
                <a:cxn ang="0">
                  <a:pos x="20" y="118"/>
                </a:cxn>
                <a:cxn ang="0">
                  <a:pos x="18" y="124"/>
                </a:cxn>
                <a:cxn ang="0">
                  <a:pos x="22" y="144"/>
                </a:cxn>
                <a:cxn ang="0">
                  <a:pos x="26" y="152"/>
                </a:cxn>
                <a:cxn ang="0">
                  <a:pos x="32" y="158"/>
                </a:cxn>
                <a:cxn ang="0">
                  <a:pos x="50" y="164"/>
                </a:cxn>
                <a:cxn ang="0">
                  <a:pos x="58" y="164"/>
                </a:cxn>
                <a:cxn ang="0">
                  <a:pos x="66" y="160"/>
                </a:cxn>
                <a:cxn ang="0">
                  <a:pos x="80" y="142"/>
                </a:cxn>
                <a:cxn ang="0">
                  <a:pos x="82" y="130"/>
                </a:cxn>
                <a:cxn ang="0">
                  <a:pos x="84" y="116"/>
                </a:cxn>
                <a:cxn ang="0">
                  <a:pos x="80" y="94"/>
                </a:cxn>
                <a:cxn ang="0">
                  <a:pos x="76" y="84"/>
                </a:cxn>
                <a:cxn ang="0">
                  <a:pos x="70" y="78"/>
                </a:cxn>
                <a:cxn ang="0">
                  <a:pos x="54" y="72"/>
                </a:cxn>
                <a:cxn ang="0">
                  <a:pos x="52" y="72"/>
                </a:cxn>
                <a:cxn ang="0">
                  <a:pos x="46" y="72"/>
                </a:cxn>
                <a:cxn ang="0">
                  <a:pos x="40" y="74"/>
                </a:cxn>
                <a:cxn ang="0">
                  <a:pos x="28" y="86"/>
                </a:cxn>
                <a:cxn ang="0">
                  <a:pos x="24" y="92"/>
                </a:cxn>
                <a:cxn ang="0">
                  <a:pos x="22" y="100"/>
                </a:cxn>
                <a:cxn ang="0">
                  <a:pos x="20" y="118"/>
                </a:cxn>
              </a:cxnLst>
              <a:rect l="0" t="0" r="r" b="b"/>
              <a:pathLst>
                <a:path w="106" h="174">
                  <a:moveTo>
                    <a:pt x="0" y="17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52" y="62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72" y="62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94" y="76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104" y="100"/>
                  </a:lnTo>
                  <a:lnTo>
                    <a:pt x="106" y="114"/>
                  </a:lnTo>
                  <a:lnTo>
                    <a:pt x="106" y="114"/>
                  </a:lnTo>
                  <a:lnTo>
                    <a:pt x="106" y="126"/>
                  </a:lnTo>
                  <a:lnTo>
                    <a:pt x="104" y="136"/>
                  </a:lnTo>
                  <a:lnTo>
                    <a:pt x="104" y="136"/>
                  </a:lnTo>
                  <a:lnTo>
                    <a:pt x="100" y="146"/>
                  </a:lnTo>
                  <a:lnTo>
                    <a:pt x="94" y="154"/>
                  </a:lnTo>
                  <a:lnTo>
                    <a:pt x="94" y="154"/>
                  </a:lnTo>
                  <a:lnTo>
                    <a:pt x="86" y="162"/>
                  </a:lnTo>
                  <a:lnTo>
                    <a:pt x="78" y="168"/>
                  </a:lnTo>
                  <a:lnTo>
                    <a:pt x="78" y="168"/>
                  </a:lnTo>
                  <a:lnTo>
                    <a:pt x="66" y="172"/>
                  </a:lnTo>
                  <a:lnTo>
                    <a:pt x="56" y="174"/>
                  </a:lnTo>
                  <a:lnTo>
                    <a:pt x="56" y="174"/>
                  </a:lnTo>
                  <a:lnTo>
                    <a:pt x="46" y="172"/>
                  </a:lnTo>
                  <a:lnTo>
                    <a:pt x="36" y="170"/>
                  </a:lnTo>
                  <a:lnTo>
                    <a:pt x="36" y="170"/>
                  </a:lnTo>
                  <a:lnTo>
                    <a:pt x="28" y="164"/>
                  </a:lnTo>
                  <a:lnTo>
                    <a:pt x="20" y="158"/>
                  </a:lnTo>
                  <a:lnTo>
                    <a:pt x="4" y="170"/>
                  </a:lnTo>
                  <a:lnTo>
                    <a:pt x="0" y="170"/>
                  </a:lnTo>
                  <a:close/>
                  <a:moveTo>
                    <a:pt x="20" y="118"/>
                  </a:moveTo>
                  <a:lnTo>
                    <a:pt x="20" y="118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20" y="134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6" y="152"/>
                  </a:lnTo>
                  <a:lnTo>
                    <a:pt x="32" y="158"/>
                  </a:lnTo>
                  <a:lnTo>
                    <a:pt x="32" y="158"/>
                  </a:lnTo>
                  <a:lnTo>
                    <a:pt x="40" y="164"/>
                  </a:lnTo>
                  <a:lnTo>
                    <a:pt x="50" y="164"/>
                  </a:lnTo>
                  <a:lnTo>
                    <a:pt x="50" y="164"/>
                  </a:lnTo>
                  <a:lnTo>
                    <a:pt x="58" y="164"/>
                  </a:lnTo>
                  <a:lnTo>
                    <a:pt x="66" y="160"/>
                  </a:lnTo>
                  <a:lnTo>
                    <a:pt x="66" y="160"/>
                  </a:lnTo>
                  <a:lnTo>
                    <a:pt x="74" y="15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82" y="130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84" y="10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76" y="84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64" y="72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46" y="72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34" y="80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4" y="92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0" y="108"/>
                  </a:lnTo>
                  <a:lnTo>
                    <a:pt x="20" y="118"/>
                  </a:lnTo>
                  <a:lnTo>
                    <a:pt x="20" y="118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13"/>
            <p:cNvSpPr>
              <a:spLocks noEditPoints="1"/>
            </p:cNvSpPr>
            <p:nvPr/>
          </p:nvSpPr>
          <p:spPr bwMode="auto">
            <a:xfrm>
              <a:off x="5262563" y="4137025"/>
              <a:ext cx="177800" cy="180975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6" y="30"/>
                </a:cxn>
                <a:cxn ang="0">
                  <a:pos x="16" y="18"/>
                </a:cxn>
                <a:cxn ang="0">
                  <a:pos x="28" y="8"/>
                </a:cxn>
                <a:cxn ang="0">
                  <a:pos x="58" y="0"/>
                </a:cxn>
                <a:cxn ang="0">
                  <a:pos x="68" y="2"/>
                </a:cxn>
                <a:cxn ang="0">
                  <a:pos x="84" y="6"/>
                </a:cxn>
                <a:cxn ang="0">
                  <a:pos x="92" y="12"/>
                </a:cxn>
                <a:cxn ang="0">
                  <a:pos x="108" y="36"/>
                </a:cxn>
                <a:cxn ang="0">
                  <a:pos x="112" y="48"/>
                </a:cxn>
                <a:cxn ang="0">
                  <a:pos x="112" y="58"/>
                </a:cxn>
                <a:cxn ang="0">
                  <a:pos x="110" y="78"/>
                </a:cxn>
                <a:cxn ang="0">
                  <a:pos x="106" y="86"/>
                </a:cxn>
                <a:cxn ang="0">
                  <a:pos x="100" y="96"/>
                </a:cxn>
                <a:cxn ang="0">
                  <a:pos x="82" y="108"/>
                </a:cxn>
                <a:cxn ang="0">
                  <a:pos x="70" y="112"/>
                </a:cxn>
                <a:cxn ang="0">
                  <a:pos x="56" y="114"/>
                </a:cxn>
                <a:cxn ang="0">
                  <a:pos x="56" y="114"/>
                </a:cxn>
                <a:cxn ang="0">
                  <a:pos x="54" y="114"/>
                </a:cxn>
                <a:cxn ang="0">
                  <a:pos x="24" y="108"/>
                </a:cxn>
                <a:cxn ang="0">
                  <a:pos x="14" y="98"/>
                </a:cxn>
                <a:cxn ang="0">
                  <a:pos x="6" y="88"/>
                </a:cxn>
                <a:cxn ang="0">
                  <a:pos x="0" y="62"/>
                </a:cxn>
                <a:cxn ang="0">
                  <a:pos x="22" y="64"/>
                </a:cxn>
                <a:cxn ang="0">
                  <a:pos x="22" y="76"/>
                </a:cxn>
                <a:cxn ang="0">
                  <a:pos x="28" y="92"/>
                </a:cxn>
                <a:cxn ang="0">
                  <a:pos x="38" y="102"/>
                </a:cxn>
                <a:cxn ang="0">
                  <a:pos x="56" y="106"/>
                </a:cxn>
                <a:cxn ang="0">
                  <a:pos x="62" y="106"/>
                </a:cxn>
                <a:cxn ang="0">
                  <a:pos x="76" y="100"/>
                </a:cxn>
                <a:cxn ang="0">
                  <a:pos x="80" y="94"/>
                </a:cxn>
                <a:cxn ang="0">
                  <a:pos x="88" y="80"/>
                </a:cxn>
                <a:cxn ang="0">
                  <a:pos x="92" y="58"/>
                </a:cxn>
                <a:cxn ang="0">
                  <a:pos x="90" y="44"/>
                </a:cxn>
                <a:cxn ang="0">
                  <a:pos x="88" y="32"/>
                </a:cxn>
                <a:cxn ang="0">
                  <a:pos x="76" y="16"/>
                </a:cxn>
                <a:cxn ang="0">
                  <a:pos x="68" y="12"/>
                </a:cxn>
                <a:cxn ang="0">
                  <a:pos x="58" y="10"/>
                </a:cxn>
                <a:cxn ang="0">
                  <a:pos x="42" y="14"/>
                </a:cxn>
                <a:cxn ang="0">
                  <a:pos x="30" y="24"/>
                </a:cxn>
                <a:cxn ang="0">
                  <a:pos x="26" y="32"/>
                </a:cxn>
                <a:cxn ang="0">
                  <a:pos x="22" y="50"/>
                </a:cxn>
                <a:cxn ang="0">
                  <a:pos x="20" y="58"/>
                </a:cxn>
                <a:cxn ang="0">
                  <a:pos x="22" y="64"/>
                </a:cxn>
              </a:cxnLst>
              <a:rect l="0" t="0" r="r" b="b"/>
              <a:pathLst>
                <a:path w="112" h="114">
                  <a:moveTo>
                    <a:pt x="0" y="62"/>
                  </a:moveTo>
                  <a:lnTo>
                    <a:pt x="0" y="62"/>
                  </a:lnTo>
                  <a:lnTo>
                    <a:pt x="2" y="4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6" y="1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42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68" y="2"/>
                  </a:lnTo>
                  <a:lnTo>
                    <a:pt x="78" y="4"/>
                  </a:lnTo>
                  <a:lnTo>
                    <a:pt x="84" y="6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102" y="22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12" y="48"/>
                  </a:lnTo>
                  <a:lnTo>
                    <a:pt x="112" y="58"/>
                  </a:lnTo>
                  <a:lnTo>
                    <a:pt x="112" y="58"/>
                  </a:lnTo>
                  <a:lnTo>
                    <a:pt x="112" y="68"/>
                  </a:lnTo>
                  <a:lnTo>
                    <a:pt x="110" y="78"/>
                  </a:lnTo>
                  <a:lnTo>
                    <a:pt x="110" y="78"/>
                  </a:lnTo>
                  <a:lnTo>
                    <a:pt x="106" y="8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92" y="102"/>
                  </a:lnTo>
                  <a:lnTo>
                    <a:pt x="82" y="108"/>
                  </a:lnTo>
                  <a:lnTo>
                    <a:pt x="82" y="108"/>
                  </a:lnTo>
                  <a:lnTo>
                    <a:pt x="70" y="112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38" y="112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14" y="9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2"/>
                  </a:lnTo>
                  <a:lnTo>
                    <a:pt x="0" y="62"/>
                  </a:lnTo>
                  <a:close/>
                  <a:moveTo>
                    <a:pt x="22" y="64"/>
                  </a:moveTo>
                  <a:lnTo>
                    <a:pt x="22" y="64"/>
                  </a:lnTo>
                  <a:lnTo>
                    <a:pt x="22" y="76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8"/>
                  </a:lnTo>
                  <a:lnTo>
                    <a:pt x="38" y="102"/>
                  </a:lnTo>
                  <a:lnTo>
                    <a:pt x="46" y="106"/>
                  </a:lnTo>
                  <a:lnTo>
                    <a:pt x="56" y="106"/>
                  </a:lnTo>
                  <a:lnTo>
                    <a:pt x="56" y="106"/>
                  </a:lnTo>
                  <a:lnTo>
                    <a:pt x="62" y="106"/>
                  </a:lnTo>
                  <a:lnTo>
                    <a:pt x="70" y="104"/>
                  </a:lnTo>
                  <a:lnTo>
                    <a:pt x="76" y="100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4" y="88"/>
                  </a:lnTo>
                  <a:lnTo>
                    <a:pt x="88" y="80"/>
                  </a:lnTo>
                  <a:lnTo>
                    <a:pt x="90" y="70"/>
                  </a:lnTo>
                  <a:lnTo>
                    <a:pt x="92" y="58"/>
                  </a:lnTo>
                  <a:lnTo>
                    <a:pt x="92" y="58"/>
                  </a:lnTo>
                  <a:lnTo>
                    <a:pt x="90" y="44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4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68" y="12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0" y="10"/>
                  </a:lnTo>
                  <a:lnTo>
                    <a:pt x="42" y="14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6" y="32"/>
                  </a:lnTo>
                  <a:lnTo>
                    <a:pt x="24" y="40"/>
                  </a:lnTo>
                  <a:lnTo>
                    <a:pt x="22" y="5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2" y="64"/>
                  </a:lnTo>
                  <a:lnTo>
                    <a:pt x="22" y="64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5503863" y="4133850"/>
              <a:ext cx="146050" cy="180975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20" y="2"/>
                </a:cxn>
                <a:cxn ang="0">
                  <a:pos x="20" y="22"/>
                </a:cxn>
                <a:cxn ang="0">
                  <a:pos x="20" y="2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42" y="4"/>
                </a:cxn>
                <a:cxn ang="0">
                  <a:pos x="42" y="4"/>
                </a:cxn>
                <a:cxn ang="0">
                  <a:pos x="50" y="2"/>
                </a:cxn>
                <a:cxn ang="0">
                  <a:pos x="58" y="0"/>
                </a:cxn>
                <a:cxn ang="0">
                  <a:pos x="58" y="0"/>
                </a:cxn>
                <a:cxn ang="0">
                  <a:pos x="66" y="2"/>
                </a:cxn>
                <a:cxn ang="0">
                  <a:pos x="74" y="6"/>
                </a:cxn>
                <a:cxn ang="0">
                  <a:pos x="74" y="6"/>
                </a:cxn>
                <a:cxn ang="0">
                  <a:pos x="82" y="12"/>
                </a:cxn>
                <a:cxn ang="0">
                  <a:pos x="88" y="20"/>
                </a:cxn>
                <a:cxn ang="0">
                  <a:pos x="88" y="20"/>
                </a:cxn>
                <a:cxn ang="0">
                  <a:pos x="92" y="32"/>
                </a:cxn>
                <a:cxn ang="0">
                  <a:pos x="92" y="48"/>
                </a:cxn>
                <a:cxn ang="0">
                  <a:pos x="92" y="114"/>
                </a:cxn>
                <a:cxn ang="0">
                  <a:pos x="92" y="114"/>
                </a:cxn>
                <a:cxn ang="0">
                  <a:pos x="84" y="112"/>
                </a:cxn>
                <a:cxn ang="0">
                  <a:pos x="84" y="112"/>
                </a:cxn>
                <a:cxn ang="0">
                  <a:pos x="74" y="114"/>
                </a:cxn>
                <a:cxn ang="0">
                  <a:pos x="74" y="48"/>
                </a:cxn>
                <a:cxn ang="0">
                  <a:pos x="74" y="48"/>
                </a:cxn>
                <a:cxn ang="0">
                  <a:pos x="72" y="34"/>
                </a:cxn>
                <a:cxn ang="0">
                  <a:pos x="68" y="28"/>
                </a:cxn>
                <a:cxn ang="0">
                  <a:pos x="66" y="24"/>
                </a:cxn>
                <a:cxn ang="0">
                  <a:pos x="66" y="24"/>
                </a:cxn>
                <a:cxn ang="0">
                  <a:pos x="58" y="18"/>
                </a:cxn>
                <a:cxn ang="0">
                  <a:pos x="48" y="16"/>
                </a:cxn>
                <a:cxn ang="0">
                  <a:pos x="48" y="16"/>
                </a:cxn>
                <a:cxn ang="0">
                  <a:pos x="40" y="16"/>
                </a:cxn>
                <a:cxn ang="0">
                  <a:pos x="34" y="20"/>
                </a:cxn>
                <a:cxn ang="0">
                  <a:pos x="34" y="20"/>
                </a:cxn>
                <a:cxn ang="0">
                  <a:pos x="28" y="24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0" y="40"/>
                </a:cxn>
                <a:cxn ang="0">
                  <a:pos x="20" y="52"/>
                </a:cxn>
                <a:cxn ang="0">
                  <a:pos x="20" y="114"/>
                </a:cxn>
                <a:cxn ang="0">
                  <a:pos x="20" y="114"/>
                </a:cxn>
                <a:cxn ang="0">
                  <a:pos x="10" y="112"/>
                </a:cxn>
                <a:cxn ang="0">
                  <a:pos x="10" y="112"/>
                </a:cxn>
                <a:cxn ang="0">
                  <a:pos x="0" y="114"/>
                </a:cxn>
                <a:cxn ang="0">
                  <a:pos x="0" y="114"/>
                </a:cxn>
              </a:cxnLst>
              <a:rect l="0" t="0" r="r" b="b"/>
              <a:pathLst>
                <a:path w="92" h="114">
                  <a:moveTo>
                    <a:pt x="0" y="11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20" y="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0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66" y="2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82" y="12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92" y="32"/>
                  </a:lnTo>
                  <a:lnTo>
                    <a:pt x="92" y="48"/>
                  </a:lnTo>
                  <a:lnTo>
                    <a:pt x="92" y="114"/>
                  </a:lnTo>
                  <a:lnTo>
                    <a:pt x="92" y="114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74" y="114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2" y="34"/>
                  </a:lnTo>
                  <a:lnTo>
                    <a:pt x="68" y="28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58" y="18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0" y="16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28" y="24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40"/>
                  </a:lnTo>
                  <a:lnTo>
                    <a:pt x="20" y="52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15"/>
            <p:cNvSpPr>
              <a:spLocks noEditPoints="1"/>
            </p:cNvSpPr>
            <p:nvPr/>
          </p:nvSpPr>
          <p:spPr bwMode="auto">
            <a:xfrm>
              <a:off x="5707063" y="4041775"/>
              <a:ext cx="165100" cy="276225"/>
            </a:xfrm>
            <a:custGeom>
              <a:avLst/>
              <a:gdLst/>
              <a:ahLst/>
              <a:cxnLst>
                <a:cxn ang="0">
                  <a:pos x="0" y="124"/>
                </a:cxn>
                <a:cxn ang="0">
                  <a:pos x="4" y="98"/>
                </a:cxn>
                <a:cxn ang="0">
                  <a:pos x="8" y="86"/>
                </a:cxn>
                <a:cxn ang="0">
                  <a:pos x="12" y="78"/>
                </a:cxn>
                <a:cxn ang="0">
                  <a:pos x="28" y="64"/>
                </a:cxn>
                <a:cxn ang="0">
                  <a:pos x="38" y="62"/>
                </a:cxn>
                <a:cxn ang="0">
                  <a:pos x="50" y="60"/>
                </a:cxn>
                <a:cxn ang="0">
                  <a:pos x="66" y="64"/>
                </a:cxn>
                <a:cxn ang="0">
                  <a:pos x="74" y="68"/>
                </a:cxn>
                <a:cxn ang="0">
                  <a:pos x="80" y="72"/>
                </a:cxn>
                <a:cxn ang="0">
                  <a:pos x="84" y="80"/>
                </a:cxn>
                <a:cxn ang="0">
                  <a:pos x="84" y="0"/>
                </a:cxn>
                <a:cxn ang="0">
                  <a:pos x="94" y="0"/>
                </a:cxn>
                <a:cxn ang="0">
                  <a:pos x="104" y="172"/>
                </a:cxn>
                <a:cxn ang="0">
                  <a:pos x="96" y="170"/>
                </a:cxn>
                <a:cxn ang="0">
                  <a:pos x="84" y="172"/>
                </a:cxn>
                <a:cxn ang="0">
                  <a:pos x="84" y="152"/>
                </a:cxn>
                <a:cxn ang="0">
                  <a:pos x="66" y="168"/>
                </a:cxn>
                <a:cxn ang="0">
                  <a:pos x="56" y="172"/>
                </a:cxn>
                <a:cxn ang="0">
                  <a:pos x="46" y="174"/>
                </a:cxn>
                <a:cxn ang="0">
                  <a:pos x="24" y="168"/>
                </a:cxn>
                <a:cxn ang="0">
                  <a:pos x="14" y="160"/>
                </a:cxn>
                <a:cxn ang="0">
                  <a:pos x="6" y="150"/>
                </a:cxn>
                <a:cxn ang="0">
                  <a:pos x="0" y="124"/>
                </a:cxn>
                <a:cxn ang="0">
                  <a:pos x="22" y="120"/>
                </a:cxn>
                <a:cxn ang="0">
                  <a:pos x="22" y="130"/>
                </a:cxn>
                <a:cxn ang="0">
                  <a:pos x="26" y="148"/>
                </a:cxn>
                <a:cxn ang="0">
                  <a:pos x="30" y="154"/>
                </a:cxn>
                <a:cxn ang="0">
                  <a:pos x="46" y="162"/>
                </a:cxn>
                <a:cxn ang="0">
                  <a:pos x="50" y="164"/>
                </a:cxn>
                <a:cxn ang="0">
                  <a:pos x="52" y="164"/>
                </a:cxn>
                <a:cxn ang="0">
                  <a:pos x="68" y="158"/>
                </a:cxn>
                <a:cxn ang="0">
                  <a:pos x="76" y="152"/>
                </a:cxn>
                <a:cxn ang="0">
                  <a:pos x="80" y="142"/>
                </a:cxn>
                <a:cxn ang="0">
                  <a:pos x="84" y="118"/>
                </a:cxn>
                <a:cxn ang="0">
                  <a:pos x="82" y="102"/>
                </a:cxn>
                <a:cxn ang="0">
                  <a:pos x="78" y="86"/>
                </a:cxn>
                <a:cxn ang="0">
                  <a:pos x="70" y="74"/>
                </a:cxn>
                <a:cxn ang="0">
                  <a:pos x="54" y="72"/>
                </a:cxn>
                <a:cxn ang="0">
                  <a:pos x="54" y="72"/>
                </a:cxn>
                <a:cxn ang="0">
                  <a:pos x="52" y="72"/>
                </a:cxn>
                <a:cxn ang="0">
                  <a:pos x="44" y="72"/>
                </a:cxn>
                <a:cxn ang="0">
                  <a:pos x="32" y="80"/>
                </a:cxn>
                <a:cxn ang="0">
                  <a:pos x="28" y="86"/>
                </a:cxn>
                <a:cxn ang="0">
                  <a:pos x="22" y="120"/>
                </a:cxn>
              </a:cxnLst>
              <a:rect l="0" t="0" r="r" b="b"/>
              <a:pathLst>
                <a:path w="104" h="174">
                  <a:moveTo>
                    <a:pt x="0" y="124"/>
                  </a:moveTo>
                  <a:lnTo>
                    <a:pt x="0" y="124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8" y="8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20" y="70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8" y="62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8" y="62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74" y="68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04" y="172"/>
                  </a:lnTo>
                  <a:lnTo>
                    <a:pt x="104" y="172"/>
                  </a:lnTo>
                  <a:lnTo>
                    <a:pt x="96" y="170"/>
                  </a:lnTo>
                  <a:lnTo>
                    <a:pt x="96" y="170"/>
                  </a:lnTo>
                  <a:lnTo>
                    <a:pt x="84" y="172"/>
                  </a:lnTo>
                  <a:lnTo>
                    <a:pt x="84" y="152"/>
                  </a:lnTo>
                  <a:lnTo>
                    <a:pt x="84" y="152"/>
                  </a:lnTo>
                  <a:lnTo>
                    <a:pt x="76" y="162"/>
                  </a:lnTo>
                  <a:lnTo>
                    <a:pt x="66" y="168"/>
                  </a:lnTo>
                  <a:lnTo>
                    <a:pt x="66" y="168"/>
                  </a:lnTo>
                  <a:lnTo>
                    <a:pt x="56" y="172"/>
                  </a:lnTo>
                  <a:lnTo>
                    <a:pt x="46" y="174"/>
                  </a:lnTo>
                  <a:lnTo>
                    <a:pt x="46" y="174"/>
                  </a:lnTo>
                  <a:lnTo>
                    <a:pt x="34" y="172"/>
                  </a:lnTo>
                  <a:lnTo>
                    <a:pt x="24" y="168"/>
                  </a:lnTo>
                  <a:lnTo>
                    <a:pt x="24" y="168"/>
                  </a:lnTo>
                  <a:lnTo>
                    <a:pt x="14" y="160"/>
                  </a:lnTo>
                  <a:lnTo>
                    <a:pt x="6" y="150"/>
                  </a:lnTo>
                  <a:lnTo>
                    <a:pt x="6" y="150"/>
                  </a:lnTo>
                  <a:lnTo>
                    <a:pt x="2" y="136"/>
                  </a:lnTo>
                  <a:lnTo>
                    <a:pt x="0" y="124"/>
                  </a:lnTo>
                  <a:lnTo>
                    <a:pt x="0" y="124"/>
                  </a:lnTo>
                  <a:close/>
                  <a:moveTo>
                    <a:pt x="22" y="120"/>
                  </a:moveTo>
                  <a:lnTo>
                    <a:pt x="22" y="120"/>
                  </a:lnTo>
                  <a:lnTo>
                    <a:pt x="22" y="130"/>
                  </a:lnTo>
                  <a:lnTo>
                    <a:pt x="24" y="140"/>
                  </a:lnTo>
                  <a:lnTo>
                    <a:pt x="26" y="148"/>
                  </a:lnTo>
                  <a:lnTo>
                    <a:pt x="30" y="154"/>
                  </a:lnTo>
                  <a:lnTo>
                    <a:pt x="30" y="154"/>
                  </a:lnTo>
                  <a:lnTo>
                    <a:pt x="40" y="160"/>
                  </a:lnTo>
                  <a:lnTo>
                    <a:pt x="46" y="162"/>
                  </a:lnTo>
                  <a:lnTo>
                    <a:pt x="50" y="164"/>
                  </a:lnTo>
                  <a:lnTo>
                    <a:pt x="50" y="164"/>
                  </a:lnTo>
                  <a:lnTo>
                    <a:pt x="52" y="164"/>
                  </a:lnTo>
                  <a:lnTo>
                    <a:pt x="52" y="164"/>
                  </a:lnTo>
                  <a:lnTo>
                    <a:pt x="62" y="162"/>
                  </a:lnTo>
                  <a:lnTo>
                    <a:pt x="68" y="158"/>
                  </a:lnTo>
                  <a:lnTo>
                    <a:pt x="68" y="158"/>
                  </a:lnTo>
                  <a:lnTo>
                    <a:pt x="76" y="15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84" y="132"/>
                  </a:lnTo>
                  <a:lnTo>
                    <a:pt x="84" y="118"/>
                  </a:lnTo>
                  <a:lnTo>
                    <a:pt x="84" y="118"/>
                  </a:lnTo>
                  <a:lnTo>
                    <a:pt x="82" y="102"/>
                  </a:lnTo>
                  <a:lnTo>
                    <a:pt x="78" y="86"/>
                  </a:lnTo>
                  <a:lnTo>
                    <a:pt x="78" y="86"/>
                  </a:lnTo>
                  <a:lnTo>
                    <a:pt x="74" y="80"/>
                  </a:lnTo>
                  <a:lnTo>
                    <a:pt x="70" y="74"/>
                  </a:lnTo>
                  <a:lnTo>
                    <a:pt x="62" y="72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36" y="76"/>
                  </a:lnTo>
                  <a:lnTo>
                    <a:pt x="32" y="80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2" y="102"/>
                  </a:lnTo>
                  <a:lnTo>
                    <a:pt x="22" y="120"/>
                  </a:lnTo>
                  <a:lnTo>
                    <a:pt x="22" y="120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16"/>
            <p:cNvSpPr>
              <a:spLocks noEditPoints="1"/>
            </p:cNvSpPr>
            <p:nvPr/>
          </p:nvSpPr>
          <p:spPr bwMode="auto">
            <a:xfrm>
              <a:off x="5945188" y="4054475"/>
              <a:ext cx="41275" cy="26035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8" y="2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24" y="8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4" y="18"/>
                </a:cxn>
                <a:cxn ang="0">
                  <a:pos x="20" y="22"/>
                </a:cxn>
                <a:cxn ang="0">
                  <a:pos x="20" y="22"/>
                </a:cxn>
                <a:cxn ang="0">
                  <a:pos x="16" y="26"/>
                </a:cxn>
                <a:cxn ang="0">
                  <a:pos x="12" y="26"/>
                </a:cxn>
                <a:cxn ang="0">
                  <a:pos x="12" y="26"/>
                </a:cxn>
                <a:cxn ang="0">
                  <a:pos x="8" y="24"/>
                </a:cxn>
                <a:cxn ang="0">
                  <a:pos x="4" y="22"/>
                </a:cxn>
                <a:cxn ang="0">
                  <a:pos x="4" y="22"/>
                </a:cxn>
                <a:cxn ang="0">
                  <a:pos x="0" y="1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2" y="164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12" y="54"/>
                </a:cxn>
                <a:cxn ang="0">
                  <a:pos x="12" y="54"/>
                </a:cxn>
                <a:cxn ang="0">
                  <a:pos x="22" y="52"/>
                </a:cxn>
                <a:cxn ang="0">
                  <a:pos x="22" y="164"/>
                </a:cxn>
                <a:cxn ang="0">
                  <a:pos x="22" y="164"/>
                </a:cxn>
                <a:cxn ang="0">
                  <a:pos x="12" y="162"/>
                </a:cxn>
                <a:cxn ang="0">
                  <a:pos x="12" y="162"/>
                </a:cxn>
                <a:cxn ang="0">
                  <a:pos x="2" y="164"/>
                </a:cxn>
                <a:cxn ang="0">
                  <a:pos x="2" y="164"/>
                </a:cxn>
              </a:cxnLst>
              <a:rect l="0" t="0" r="r" b="b"/>
              <a:pathLst>
                <a:path w="26" h="164">
                  <a:moveTo>
                    <a:pt x="0" y="14"/>
                  </a:moveTo>
                  <a:lnTo>
                    <a:pt x="0" y="14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4" y="18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8" y="2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2" y="164"/>
                  </a:moveTo>
                  <a:lnTo>
                    <a:pt x="2" y="52"/>
                  </a:lnTo>
                  <a:lnTo>
                    <a:pt x="2" y="52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22" y="52"/>
                  </a:lnTo>
                  <a:lnTo>
                    <a:pt x="22" y="164"/>
                  </a:lnTo>
                  <a:lnTo>
                    <a:pt x="22" y="164"/>
                  </a:lnTo>
                  <a:lnTo>
                    <a:pt x="12" y="162"/>
                  </a:lnTo>
                  <a:lnTo>
                    <a:pt x="12" y="162"/>
                  </a:lnTo>
                  <a:lnTo>
                    <a:pt x="2" y="164"/>
                  </a:lnTo>
                  <a:lnTo>
                    <a:pt x="2" y="164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6062663" y="4133850"/>
              <a:ext cx="149225" cy="180975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20" y="2"/>
                </a:cxn>
                <a:cxn ang="0">
                  <a:pos x="20" y="22"/>
                </a:cxn>
                <a:cxn ang="0">
                  <a:pos x="20" y="2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44" y="4"/>
                </a:cxn>
                <a:cxn ang="0">
                  <a:pos x="44" y="4"/>
                </a:cxn>
                <a:cxn ang="0">
                  <a:pos x="50" y="2"/>
                </a:cxn>
                <a:cxn ang="0">
                  <a:pos x="58" y="0"/>
                </a:cxn>
                <a:cxn ang="0">
                  <a:pos x="58" y="0"/>
                </a:cxn>
                <a:cxn ang="0">
                  <a:pos x="68" y="2"/>
                </a:cxn>
                <a:cxn ang="0">
                  <a:pos x="76" y="6"/>
                </a:cxn>
                <a:cxn ang="0">
                  <a:pos x="76" y="6"/>
                </a:cxn>
                <a:cxn ang="0">
                  <a:pos x="84" y="12"/>
                </a:cxn>
                <a:cxn ang="0">
                  <a:pos x="88" y="20"/>
                </a:cxn>
                <a:cxn ang="0">
                  <a:pos x="88" y="20"/>
                </a:cxn>
                <a:cxn ang="0">
                  <a:pos x="92" y="32"/>
                </a:cxn>
                <a:cxn ang="0">
                  <a:pos x="94" y="48"/>
                </a:cxn>
                <a:cxn ang="0">
                  <a:pos x="94" y="114"/>
                </a:cxn>
                <a:cxn ang="0">
                  <a:pos x="94" y="114"/>
                </a:cxn>
                <a:cxn ang="0">
                  <a:pos x="86" y="112"/>
                </a:cxn>
                <a:cxn ang="0">
                  <a:pos x="86" y="112"/>
                </a:cxn>
                <a:cxn ang="0">
                  <a:pos x="74" y="114"/>
                </a:cxn>
                <a:cxn ang="0">
                  <a:pos x="74" y="48"/>
                </a:cxn>
                <a:cxn ang="0">
                  <a:pos x="74" y="48"/>
                </a:cxn>
                <a:cxn ang="0">
                  <a:pos x="72" y="34"/>
                </a:cxn>
                <a:cxn ang="0">
                  <a:pos x="70" y="28"/>
                </a:cxn>
                <a:cxn ang="0">
                  <a:pos x="66" y="24"/>
                </a:cxn>
                <a:cxn ang="0">
                  <a:pos x="66" y="24"/>
                </a:cxn>
                <a:cxn ang="0">
                  <a:pos x="58" y="18"/>
                </a:cxn>
                <a:cxn ang="0">
                  <a:pos x="48" y="16"/>
                </a:cxn>
                <a:cxn ang="0">
                  <a:pos x="48" y="16"/>
                </a:cxn>
                <a:cxn ang="0">
                  <a:pos x="42" y="16"/>
                </a:cxn>
                <a:cxn ang="0">
                  <a:pos x="34" y="20"/>
                </a:cxn>
                <a:cxn ang="0">
                  <a:pos x="34" y="20"/>
                </a:cxn>
                <a:cxn ang="0">
                  <a:pos x="28" y="24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2" y="40"/>
                </a:cxn>
                <a:cxn ang="0">
                  <a:pos x="20" y="52"/>
                </a:cxn>
                <a:cxn ang="0">
                  <a:pos x="20" y="114"/>
                </a:cxn>
                <a:cxn ang="0">
                  <a:pos x="20" y="114"/>
                </a:cxn>
                <a:cxn ang="0">
                  <a:pos x="10" y="112"/>
                </a:cxn>
                <a:cxn ang="0">
                  <a:pos x="10" y="112"/>
                </a:cxn>
                <a:cxn ang="0">
                  <a:pos x="0" y="114"/>
                </a:cxn>
                <a:cxn ang="0">
                  <a:pos x="0" y="114"/>
                </a:cxn>
              </a:cxnLst>
              <a:rect l="0" t="0" r="r" b="b"/>
              <a:pathLst>
                <a:path w="94" h="114">
                  <a:moveTo>
                    <a:pt x="0" y="11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20" y="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0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68" y="2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84" y="12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92" y="32"/>
                  </a:lnTo>
                  <a:lnTo>
                    <a:pt x="94" y="48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74" y="114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2" y="34"/>
                  </a:lnTo>
                  <a:lnTo>
                    <a:pt x="70" y="28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58" y="18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2" y="16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28" y="24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2" y="40"/>
                  </a:lnTo>
                  <a:lnTo>
                    <a:pt x="20" y="52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Freeform 18"/>
            <p:cNvSpPr>
              <a:spLocks noEditPoints="1"/>
            </p:cNvSpPr>
            <p:nvPr/>
          </p:nvSpPr>
          <p:spPr bwMode="auto">
            <a:xfrm>
              <a:off x="6265863" y="4140200"/>
              <a:ext cx="165100" cy="273050"/>
            </a:xfrm>
            <a:custGeom>
              <a:avLst/>
              <a:gdLst/>
              <a:ahLst/>
              <a:cxnLst>
                <a:cxn ang="0">
                  <a:pos x="8" y="20"/>
                </a:cxn>
                <a:cxn ang="0">
                  <a:pos x="20" y="8"/>
                </a:cxn>
                <a:cxn ang="0">
                  <a:pos x="36" y="2"/>
                </a:cxn>
                <a:cxn ang="0">
                  <a:pos x="60" y="0"/>
                </a:cxn>
                <a:cxn ang="0">
                  <a:pos x="66" y="2"/>
                </a:cxn>
                <a:cxn ang="0">
                  <a:pos x="80" y="2"/>
                </a:cxn>
                <a:cxn ang="0">
                  <a:pos x="102" y="12"/>
                </a:cxn>
                <a:cxn ang="0">
                  <a:pos x="82" y="16"/>
                </a:cxn>
                <a:cxn ang="0">
                  <a:pos x="88" y="28"/>
                </a:cxn>
                <a:cxn ang="0">
                  <a:pos x="88" y="54"/>
                </a:cxn>
                <a:cxn ang="0">
                  <a:pos x="80" y="64"/>
                </a:cxn>
                <a:cxn ang="0">
                  <a:pos x="58" y="72"/>
                </a:cxn>
                <a:cxn ang="0">
                  <a:pos x="30" y="76"/>
                </a:cxn>
                <a:cxn ang="0">
                  <a:pos x="24" y="84"/>
                </a:cxn>
                <a:cxn ang="0">
                  <a:pos x="30" y="92"/>
                </a:cxn>
                <a:cxn ang="0">
                  <a:pos x="40" y="94"/>
                </a:cxn>
                <a:cxn ang="0">
                  <a:pos x="62" y="96"/>
                </a:cxn>
                <a:cxn ang="0">
                  <a:pos x="68" y="96"/>
                </a:cxn>
                <a:cxn ang="0">
                  <a:pos x="86" y="100"/>
                </a:cxn>
                <a:cxn ang="0">
                  <a:pos x="100" y="114"/>
                </a:cxn>
                <a:cxn ang="0">
                  <a:pos x="104" y="128"/>
                </a:cxn>
                <a:cxn ang="0">
                  <a:pos x="100" y="144"/>
                </a:cxn>
                <a:cxn ang="0">
                  <a:pos x="88" y="158"/>
                </a:cxn>
                <a:cxn ang="0">
                  <a:pos x="70" y="168"/>
                </a:cxn>
                <a:cxn ang="0">
                  <a:pos x="46" y="172"/>
                </a:cxn>
                <a:cxn ang="0">
                  <a:pos x="22" y="166"/>
                </a:cxn>
                <a:cxn ang="0">
                  <a:pos x="6" y="156"/>
                </a:cxn>
                <a:cxn ang="0">
                  <a:pos x="0" y="138"/>
                </a:cxn>
                <a:cxn ang="0">
                  <a:pos x="6" y="118"/>
                </a:cxn>
                <a:cxn ang="0">
                  <a:pos x="24" y="108"/>
                </a:cxn>
                <a:cxn ang="0">
                  <a:pos x="14" y="100"/>
                </a:cxn>
                <a:cxn ang="0">
                  <a:pos x="10" y="90"/>
                </a:cxn>
                <a:cxn ang="0">
                  <a:pos x="16" y="76"/>
                </a:cxn>
                <a:cxn ang="0">
                  <a:pos x="26" y="68"/>
                </a:cxn>
                <a:cxn ang="0">
                  <a:pos x="8" y="56"/>
                </a:cxn>
                <a:cxn ang="0">
                  <a:pos x="4" y="32"/>
                </a:cxn>
                <a:cxn ang="0">
                  <a:pos x="18" y="144"/>
                </a:cxn>
                <a:cxn ang="0">
                  <a:pos x="28" y="158"/>
                </a:cxn>
                <a:cxn ang="0">
                  <a:pos x="50" y="162"/>
                </a:cxn>
                <a:cxn ang="0">
                  <a:pos x="66" y="160"/>
                </a:cxn>
                <a:cxn ang="0">
                  <a:pos x="80" y="152"/>
                </a:cxn>
                <a:cxn ang="0">
                  <a:pos x="86" y="138"/>
                </a:cxn>
                <a:cxn ang="0">
                  <a:pos x="84" y="124"/>
                </a:cxn>
                <a:cxn ang="0">
                  <a:pos x="74" y="114"/>
                </a:cxn>
                <a:cxn ang="0">
                  <a:pos x="54" y="110"/>
                </a:cxn>
                <a:cxn ang="0">
                  <a:pos x="26" y="114"/>
                </a:cxn>
                <a:cxn ang="0">
                  <a:pos x="18" y="126"/>
                </a:cxn>
                <a:cxn ang="0">
                  <a:pos x="22" y="40"/>
                </a:cxn>
                <a:cxn ang="0">
                  <a:pos x="30" y="60"/>
                </a:cxn>
                <a:cxn ang="0">
                  <a:pos x="46" y="66"/>
                </a:cxn>
                <a:cxn ang="0">
                  <a:pos x="48" y="68"/>
                </a:cxn>
                <a:cxn ang="0">
                  <a:pos x="60" y="64"/>
                </a:cxn>
                <a:cxn ang="0">
                  <a:pos x="70" y="54"/>
                </a:cxn>
                <a:cxn ang="0">
                  <a:pos x="72" y="38"/>
                </a:cxn>
                <a:cxn ang="0">
                  <a:pos x="66" y="16"/>
                </a:cxn>
                <a:cxn ang="0">
                  <a:pos x="48" y="8"/>
                </a:cxn>
                <a:cxn ang="0">
                  <a:pos x="32" y="14"/>
                </a:cxn>
                <a:cxn ang="0">
                  <a:pos x="24" y="28"/>
                </a:cxn>
              </a:cxnLst>
              <a:rect l="0" t="0" r="r" b="b"/>
              <a:pathLst>
                <a:path w="104" h="172">
                  <a:moveTo>
                    <a:pt x="4" y="32"/>
                  </a:moveTo>
                  <a:lnTo>
                    <a:pt x="4" y="32"/>
                  </a:lnTo>
                  <a:lnTo>
                    <a:pt x="8" y="20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102" y="2"/>
                  </a:lnTo>
                  <a:lnTo>
                    <a:pt x="102" y="12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88" y="54"/>
                  </a:lnTo>
                  <a:lnTo>
                    <a:pt x="84" y="60"/>
                  </a:lnTo>
                  <a:lnTo>
                    <a:pt x="80" y="64"/>
                  </a:lnTo>
                  <a:lnTo>
                    <a:pt x="80" y="64"/>
                  </a:lnTo>
                  <a:lnTo>
                    <a:pt x="70" y="70"/>
                  </a:lnTo>
                  <a:lnTo>
                    <a:pt x="58" y="72"/>
                  </a:lnTo>
                  <a:lnTo>
                    <a:pt x="58" y="72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0" y="76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6" y="88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40" y="94"/>
                  </a:lnTo>
                  <a:lnTo>
                    <a:pt x="40" y="9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2" y="96"/>
                  </a:lnTo>
                  <a:lnTo>
                    <a:pt x="62" y="96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86" y="100"/>
                  </a:lnTo>
                  <a:lnTo>
                    <a:pt x="96" y="106"/>
                  </a:lnTo>
                  <a:lnTo>
                    <a:pt x="96" y="106"/>
                  </a:lnTo>
                  <a:lnTo>
                    <a:pt x="100" y="114"/>
                  </a:lnTo>
                  <a:lnTo>
                    <a:pt x="104" y="126"/>
                  </a:lnTo>
                  <a:lnTo>
                    <a:pt x="104" y="126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2" y="136"/>
                  </a:lnTo>
                  <a:lnTo>
                    <a:pt x="100" y="144"/>
                  </a:lnTo>
                  <a:lnTo>
                    <a:pt x="100" y="144"/>
                  </a:lnTo>
                  <a:lnTo>
                    <a:pt x="94" y="150"/>
                  </a:lnTo>
                  <a:lnTo>
                    <a:pt x="88" y="158"/>
                  </a:lnTo>
                  <a:lnTo>
                    <a:pt x="88" y="158"/>
                  </a:lnTo>
                  <a:lnTo>
                    <a:pt x="80" y="164"/>
                  </a:lnTo>
                  <a:lnTo>
                    <a:pt x="70" y="168"/>
                  </a:lnTo>
                  <a:lnTo>
                    <a:pt x="70" y="168"/>
                  </a:lnTo>
                  <a:lnTo>
                    <a:pt x="58" y="170"/>
                  </a:lnTo>
                  <a:lnTo>
                    <a:pt x="46" y="172"/>
                  </a:lnTo>
                  <a:lnTo>
                    <a:pt x="46" y="172"/>
                  </a:lnTo>
                  <a:lnTo>
                    <a:pt x="34" y="170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14" y="162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48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2" y="128"/>
                  </a:lnTo>
                  <a:lnTo>
                    <a:pt x="6" y="118"/>
                  </a:lnTo>
                  <a:lnTo>
                    <a:pt x="6" y="118"/>
                  </a:lnTo>
                  <a:lnTo>
                    <a:pt x="14" y="112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18" y="106"/>
                  </a:lnTo>
                  <a:lnTo>
                    <a:pt x="14" y="100"/>
                  </a:lnTo>
                  <a:lnTo>
                    <a:pt x="10" y="96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14" y="64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6" y="48"/>
                  </a:lnTo>
                  <a:lnTo>
                    <a:pt x="4" y="36"/>
                  </a:lnTo>
                  <a:lnTo>
                    <a:pt x="4" y="32"/>
                  </a:lnTo>
                  <a:close/>
                  <a:moveTo>
                    <a:pt x="16" y="136"/>
                  </a:moveTo>
                  <a:lnTo>
                    <a:pt x="16" y="136"/>
                  </a:lnTo>
                  <a:lnTo>
                    <a:pt x="18" y="144"/>
                  </a:lnTo>
                  <a:lnTo>
                    <a:pt x="24" y="154"/>
                  </a:lnTo>
                  <a:lnTo>
                    <a:pt x="24" y="154"/>
                  </a:lnTo>
                  <a:lnTo>
                    <a:pt x="28" y="158"/>
                  </a:lnTo>
                  <a:lnTo>
                    <a:pt x="34" y="160"/>
                  </a:lnTo>
                  <a:lnTo>
                    <a:pt x="42" y="162"/>
                  </a:lnTo>
                  <a:lnTo>
                    <a:pt x="50" y="162"/>
                  </a:lnTo>
                  <a:lnTo>
                    <a:pt x="50" y="162"/>
                  </a:lnTo>
                  <a:lnTo>
                    <a:pt x="58" y="162"/>
                  </a:lnTo>
                  <a:lnTo>
                    <a:pt x="66" y="160"/>
                  </a:lnTo>
                  <a:lnTo>
                    <a:pt x="66" y="160"/>
                  </a:lnTo>
                  <a:lnTo>
                    <a:pt x="74" y="156"/>
                  </a:lnTo>
                  <a:lnTo>
                    <a:pt x="80" y="152"/>
                  </a:lnTo>
                  <a:lnTo>
                    <a:pt x="80" y="152"/>
                  </a:lnTo>
                  <a:lnTo>
                    <a:pt x="84" y="144"/>
                  </a:lnTo>
                  <a:lnTo>
                    <a:pt x="86" y="138"/>
                  </a:lnTo>
                  <a:lnTo>
                    <a:pt x="86" y="138"/>
                  </a:lnTo>
                  <a:lnTo>
                    <a:pt x="84" y="124"/>
                  </a:lnTo>
                  <a:lnTo>
                    <a:pt x="84" y="124"/>
                  </a:lnTo>
                  <a:lnTo>
                    <a:pt x="80" y="118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66" y="11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26" y="114"/>
                  </a:lnTo>
                  <a:lnTo>
                    <a:pt x="22" y="120"/>
                  </a:lnTo>
                  <a:lnTo>
                    <a:pt x="22" y="120"/>
                  </a:lnTo>
                  <a:lnTo>
                    <a:pt x="18" y="126"/>
                  </a:lnTo>
                  <a:lnTo>
                    <a:pt x="16" y="136"/>
                  </a:lnTo>
                  <a:lnTo>
                    <a:pt x="16" y="136"/>
                  </a:lnTo>
                  <a:close/>
                  <a:moveTo>
                    <a:pt x="22" y="40"/>
                  </a:moveTo>
                  <a:lnTo>
                    <a:pt x="22" y="40"/>
                  </a:lnTo>
                  <a:lnTo>
                    <a:pt x="24" y="5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54" y="66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6" y="60"/>
                  </a:lnTo>
                  <a:lnTo>
                    <a:pt x="70" y="54"/>
                  </a:lnTo>
                  <a:lnTo>
                    <a:pt x="70" y="54"/>
                  </a:lnTo>
                  <a:lnTo>
                    <a:pt x="72" y="46"/>
                  </a:lnTo>
                  <a:lnTo>
                    <a:pt x="72" y="38"/>
                  </a:lnTo>
                  <a:lnTo>
                    <a:pt x="72" y="38"/>
                  </a:lnTo>
                  <a:lnTo>
                    <a:pt x="72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10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2" y="8"/>
                  </a:lnTo>
                  <a:lnTo>
                    <a:pt x="36" y="12"/>
                  </a:lnTo>
                  <a:lnTo>
                    <a:pt x="32" y="14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4" y="28"/>
                  </a:lnTo>
                  <a:lnTo>
                    <a:pt x="22" y="40"/>
                  </a:lnTo>
                  <a:lnTo>
                    <a:pt x="22" y="40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19"/>
            <p:cNvSpPr>
              <a:spLocks noEditPoints="1"/>
            </p:cNvSpPr>
            <p:nvPr/>
          </p:nvSpPr>
          <p:spPr bwMode="auto">
            <a:xfrm>
              <a:off x="6716713" y="4137025"/>
              <a:ext cx="161925" cy="2730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8" y="4"/>
                </a:cxn>
                <a:cxn ang="0">
                  <a:pos x="18" y="26"/>
                </a:cxn>
                <a:cxn ang="0">
                  <a:pos x="24" y="14"/>
                </a:cxn>
                <a:cxn ang="0">
                  <a:pos x="32" y="6"/>
                </a:cxn>
                <a:cxn ang="0">
                  <a:pos x="56" y="0"/>
                </a:cxn>
                <a:cxn ang="0">
                  <a:pos x="68" y="2"/>
                </a:cxn>
                <a:cxn ang="0">
                  <a:pos x="80" y="6"/>
                </a:cxn>
                <a:cxn ang="0">
                  <a:pos x="96" y="26"/>
                </a:cxn>
                <a:cxn ang="0">
                  <a:pos x="100" y="40"/>
                </a:cxn>
                <a:cxn ang="0">
                  <a:pos x="102" y="58"/>
                </a:cxn>
                <a:cxn ang="0">
                  <a:pos x="98" y="80"/>
                </a:cxn>
                <a:cxn ang="0">
                  <a:pos x="96" y="88"/>
                </a:cxn>
                <a:cxn ang="0">
                  <a:pos x="90" y="96"/>
                </a:cxn>
                <a:cxn ang="0">
                  <a:pos x="76" y="110"/>
                </a:cxn>
                <a:cxn ang="0">
                  <a:pos x="66" y="112"/>
                </a:cxn>
                <a:cxn ang="0">
                  <a:pos x="54" y="114"/>
                </a:cxn>
                <a:cxn ang="0">
                  <a:pos x="54" y="114"/>
                </a:cxn>
                <a:cxn ang="0">
                  <a:pos x="52" y="114"/>
                </a:cxn>
                <a:cxn ang="0">
                  <a:pos x="30" y="108"/>
                </a:cxn>
                <a:cxn ang="0">
                  <a:pos x="24" y="102"/>
                </a:cxn>
                <a:cxn ang="0">
                  <a:pos x="18" y="172"/>
                </a:cxn>
                <a:cxn ang="0">
                  <a:pos x="8" y="170"/>
                </a:cxn>
                <a:cxn ang="0">
                  <a:pos x="0" y="172"/>
                </a:cxn>
                <a:cxn ang="0">
                  <a:pos x="18" y="54"/>
                </a:cxn>
                <a:cxn ang="0">
                  <a:pos x="18" y="58"/>
                </a:cxn>
                <a:cxn ang="0">
                  <a:pos x="20" y="76"/>
                </a:cxn>
                <a:cxn ang="0">
                  <a:pos x="28" y="94"/>
                </a:cxn>
                <a:cxn ang="0">
                  <a:pos x="36" y="100"/>
                </a:cxn>
                <a:cxn ang="0">
                  <a:pos x="48" y="104"/>
                </a:cxn>
                <a:cxn ang="0">
                  <a:pos x="50" y="104"/>
                </a:cxn>
                <a:cxn ang="0">
                  <a:pos x="64" y="100"/>
                </a:cxn>
                <a:cxn ang="0">
                  <a:pos x="68" y="96"/>
                </a:cxn>
                <a:cxn ang="0">
                  <a:pos x="72" y="92"/>
                </a:cxn>
                <a:cxn ang="0">
                  <a:pos x="78" y="78"/>
                </a:cxn>
                <a:cxn ang="0">
                  <a:pos x="80" y="58"/>
                </a:cxn>
                <a:cxn ang="0">
                  <a:pos x="80" y="46"/>
                </a:cxn>
                <a:cxn ang="0">
                  <a:pos x="78" y="34"/>
                </a:cxn>
                <a:cxn ang="0">
                  <a:pos x="70" y="16"/>
                </a:cxn>
                <a:cxn ang="0">
                  <a:pos x="62" y="12"/>
                </a:cxn>
                <a:cxn ang="0">
                  <a:pos x="52" y="10"/>
                </a:cxn>
                <a:cxn ang="0">
                  <a:pos x="50" y="10"/>
                </a:cxn>
                <a:cxn ang="0">
                  <a:pos x="38" y="12"/>
                </a:cxn>
                <a:cxn ang="0">
                  <a:pos x="30" y="20"/>
                </a:cxn>
                <a:cxn ang="0">
                  <a:pos x="26" y="26"/>
                </a:cxn>
                <a:cxn ang="0">
                  <a:pos x="18" y="54"/>
                </a:cxn>
              </a:cxnLst>
              <a:rect l="0" t="0" r="r" b="b"/>
              <a:pathLst>
                <a:path w="102" h="172">
                  <a:moveTo>
                    <a:pt x="0" y="2"/>
                  </a:moveTo>
                  <a:lnTo>
                    <a:pt x="0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18" y="2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4" y="14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44" y="2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8" y="2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8" y="14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100" y="40"/>
                  </a:lnTo>
                  <a:lnTo>
                    <a:pt x="102" y="58"/>
                  </a:lnTo>
                  <a:lnTo>
                    <a:pt x="102" y="58"/>
                  </a:lnTo>
                  <a:lnTo>
                    <a:pt x="102" y="68"/>
                  </a:lnTo>
                  <a:lnTo>
                    <a:pt x="98" y="80"/>
                  </a:lnTo>
                  <a:lnTo>
                    <a:pt x="98" y="80"/>
                  </a:lnTo>
                  <a:lnTo>
                    <a:pt x="96" y="88"/>
                  </a:lnTo>
                  <a:lnTo>
                    <a:pt x="90" y="96"/>
                  </a:lnTo>
                  <a:lnTo>
                    <a:pt x="90" y="96"/>
                  </a:lnTo>
                  <a:lnTo>
                    <a:pt x="84" y="104"/>
                  </a:lnTo>
                  <a:lnTo>
                    <a:pt x="76" y="110"/>
                  </a:lnTo>
                  <a:lnTo>
                    <a:pt x="76" y="110"/>
                  </a:lnTo>
                  <a:lnTo>
                    <a:pt x="66" y="112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40" y="112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24" y="102"/>
                  </a:lnTo>
                  <a:lnTo>
                    <a:pt x="18" y="92"/>
                  </a:lnTo>
                  <a:lnTo>
                    <a:pt x="18" y="172"/>
                  </a:lnTo>
                  <a:lnTo>
                    <a:pt x="18" y="172"/>
                  </a:lnTo>
                  <a:lnTo>
                    <a:pt x="8" y="170"/>
                  </a:lnTo>
                  <a:lnTo>
                    <a:pt x="8" y="170"/>
                  </a:lnTo>
                  <a:lnTo>
                    <a:pt x="0" y="172"/>
                  </a:lnTo>
                  <a:lnTo>
                    <a:pt x="0" y="2"/>
                  </a:lnTo>
                  <a:close/>
                  <a:moveTo>
                    <a:pt x="18" y="54"/>
                  </a:moveTo>
                  <a:lnTo>
                    <a:pt x="18" y="58"/>
                  </a:lnTo>
                  <a:lnTo>
                    <a:pt x="18" y="58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2" y="86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36" y="100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58" y="102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8" y="96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6" y="86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46"/>
                  </a:lnTo>
                  <a:lnTo>
                    <a:pt x="78" y="34"/>
                  </a:lnTo>
                  <a:lnTo>
                    <a:pt x="78" y="34"/>
                  </a:lnTo>
                  <a:lnTo>
                    <a:pt x="74" y="24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62" y="12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44" y="10"/>
                  </a:lnTo>
                  <a:lnTo>
                    <a:pt x="38" y="12"/>
                  </a:lnTo>
                  <a:lnTo>
                    <a:pt x="34" y="16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6" y="26"/>
                  </a:lnTo>
                  <a:lnTo>
                    <a:pt x="22" y="34"/>
                  </a:lnTo>
                  <a:lnTo>
                    <a:pt x="18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6942138" y="4137025"/>
              <a:ext cx="85725" cy="177800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8" y="2"/>
                </a:cxn>
                <a:cxn ang="0">
                  <a:pos x="18" y="24"/>
                </a:cxn>
                <a:cxn ang="0">
                  <a:pos x="18" y="24"/>
                </a:cxn>
                <a:cxn ang="0">
                  <a:pos x="26" y="12"/>
                </a:cxn>
                <a:cxn ang="0">
                  <a:pos x="26" y="12"/>
                </a:cxn>
                <a:cxn ang="0">
                  <a:pos x="32" y="8"/>
                </a:cxn>
                <a:cxn ang="0">
                  <a:pos x="38" y="4"/>
                </a:cxn>
                <a:cxn ang="0">
                  <a:pos x="38" y="4"/>
                </a:cxn>
                <a:cxn ang="0">
                  <a:pos x="44" y="2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54" y="0"/>
                </a:cxn>
                <a:cxn ang="0">
                  <a:pos x="52" y="22"/>
                </a:cxn>
                <a:cxn ang="0">
                  <a:pos x="52" y="22"/>
                </a:cxn>
                <a:cxn ang="0">
                  <a:pos x="46" y="20"/>
                </a:cxn>
                <a:cxn ang="0">
                  <a:pos x="40" y="18"/>
                </a:cxn>
                <a:cxn ang="0">
                  <a:pos x="40" y="18"/>
                </a:cxn>
                <a:cxn ang="0">
                  <a:pos x="34" y="20"/>
                </a:cxn>
                <a:cxn ang="0">
                  <a:pos x="28" y="24"/>
                </a:cxn>
                <a:cxn ang="0">
                  <a:pos x="28" y="24"/>
                </a:cxn>
                <a:cxn ang="0">
                  <a:pos x="24" y="28"/>
                </a:cxn>
                <a:cxn ang="0">
                  <a:pos x="20" y="34"/>
                </a:cxn>
                <a:cxn ang="0">
                  <a:pos x="20" y="34"/>
                </a:cxn>
                <a:cxn ang="0">
                  <a:pos x="18" y="48"/>
                </a:cxn>
                <a:cxn ang="0">
                  <a:pos x="18" y="112"/>
                </a:cxn>
                <a:cxn ang="0">
                  <a:pos x="18" y="112"/>
                </a:cxn>
                <a:cxn ang="0">
                  <a:pos x="10" y="110"/>
                </a:cxn>
                <a:cxn ang="0">
                  <a:pos x="10" y="110"/>
                </a:cxn>
                <a:cxn ang="0">
                  <a:pos x="0" y="112"/>
                </a:cxn>
                <a:cxn ang="0">
                  <a:pos x="0" y="112"/>
                </a:cxn>
              </a:cxnLst>
              <a:rect l="0" t="0" r="r" b="b"/>
              <a:pathLst>
                <a:path w="54" h="112">
                  <a:moveTo>
                    <a:pt x="0" y="11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8" y="2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32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4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46" y="20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4" y="20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4" y="28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18" y="48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21"/>
            <p:cNvSpPr>
              <a:spLocks noEditPoints="1"/>
            </p:cNvSpPr>
            <p:nvPr/>
          </p:nvSpPr>
          <p:spPr bwMode="auto">
            <a:xfrm>
              <a:off x="7062788" y="4140200"/>
              <a:ext cx="158750" cy="180975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8" y="28"/>
                </a:cxn>
                <a:cxn ang="0">
                  <a:pos x="16" y="16"/>
                </a:cxn>
                <a:cxn ang="0">
                  <a:pos x="26" y="8"/>
                </a:cxn>
                <a:cxn ang="0">
                  <a:pos x="52" y="0"/>
                </a:cxn>
                <a:cxn ang="0">
                  <a:pos x="68" y="2"/>
                </a:cxn>
                <a:cxn ang="0">
                  <a:pos x="80" y="8"/>
                </a:cxn>
                <a:cxn ang="0">
                  <a:pos x="90" y="16"/>
                </a:cxn>
                <a:cxn ang="0">
                  <a:pos x="96" y="28"/>
                </a:cxn>
                <a:cxn ang="0">
                  <a:pos x="100" y="48"/>
                </a:cxn>
                <a:cxn ang="0">
                  <a:pos x="100" y="56"/>
                </a:cxn>
                <a:cxn ang="0">
                  <a:pos x="22" y="56"/>
                </a:cxn>
                <a:cxn ang="0">
                  <a:pos x="26" y="80"/>
                </a:cxn>
                <a:cxn ang="0">
                  <a:pos x="30" y="90"/>
                </a:cxn>
                <a:cxn ang="0">
                  <a:pos x="38" y="96"/>
                </a:cxn>
                <a:cxn ang="0">
                  <a:pos x="62" y="102"/>
                </a:cxn>
                <a:cxn ang="0">
                  <a:pos x="72" y="100"/>
                </a:cxn>
                <a:cxn ang="0">
                  <a:pos x="80" y="98"/>
                </a:cxn>
                <a:cxn ang="0">
                  <a:pos x="94" y="86"/>
                </a:cxn>
                <a:cxn ang="0">
                  <a:pos x="96" y="100"/>
                </a:cxn>
                <a:cxn ang="0">
                  <a:pos x="82" y="108"/>
                </a:cxn>
                <a:cxn ang="0">
                  <a:pos x="72" y="112"/>
                </a:cxn>
                <a:cxn ang="0">
                  <a:pos x="54" y="114"/>
                </a:cxn>
                <a:cxn ang="0">
                  <a:pos x="24" y="106"/>
                </a:cxn>
                <a:cxn ang="0">
                  <a:pos x="14" y="96"/>
                </a:cxn>
                <a:cxn ang="0">
                  <a:pos x="8" y="86"/>
                </a:cxn>
                <a:cxn ang="0">
                  <a:pos x="0" y="60"/>
                </a:cxn>
                <a:cxn ang="0">
                  <a:pos x="82" y="48"/>
                </a:cxn>
                <a:cxn ang="0">
                  <a:pos x="80" y="32"/>
                </a:cxn>
                <a:cxn ang="0">
                  <a:pos x="76" y="20"/>
                </a:cxn>
                <a:cxn ang="0">
                  <a:pos x="66" y="12"/>
                </a:cxn>
                <a:cxn ang="0">
                  <a:pos x="52" y="10"/>
                </a:cxn>
                <a:cxn ang="0">
                  <a:pos x="44" y="10"/>
                </a:cxn>
                <a:cxn ang="0">
                  <a:pos x="36" y="16"/>
                </a:cxn>
                <a:cxn ang="0">
                  <a:pos x="26" y="30"/>
                </a:cxn>
                <a:cxn ang="0">
                  <a:pos x="24" y="38"/>
                </a:cxn>
                <a:cxn ang="0">
                  <a:pos x="82" y="48"/>
                </a:cxn>
              </a:cxnLst>
              <a:rect l="0" t="0" r="r" b="b"/>
              <a:pathLst>
                <a:path w="100" h="114">
                  <a:moveTo>
                    <a:pt x="0" y="60"/>
                  </a:moveTo>
                  <a:lnTo>
                    <a:pt x="0" y="60"/>
                  </a:lnTo>
                  <a:lnTo>
                    <a:pt x="2" y="4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6" y="16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68" y="2"/>
                  </a:lnTo>
                  <a:lnTo>
                    <a:pt x="74" y="4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90" y="16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100" y="38"/>
                  </a:lnTo>
                  <a:lnTo>
                    <a:pt x="100" y="48"/>
                  </a:lnTo>
                  <a:lnTo>
                    <a:pt x="100" y="48"/>
                  </a:lnTo>
                  <a:lnTo>
                    <a:pt x="100" y="56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4" y="70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30" y="90"/>
                  </a:lnTo>
                  <a:lnTo>
                    <a:pt x="38" y="96"/>
                  </a:lnTo>
                  <a:lnTo>
                    <a:pt x="38" y="96"/>
                  </a:lnTo>
                  <a:lnTo>
                    <a:pt x="48" y="100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72" y="100"/>
                  </a:lnTo>
                  <a:lnTo>
                    <a:pt x="80" y="98"/>
                  </a:lnTo>
                  <a:lnTo>
                    <a:pt x="80" y="98"/>
                  </a:lnTo>
                  <a:lnTo>
                    <a:pt x="88" y="92"/>
                  </a:lnTo>
                  <a:lnTo>
                    <a:pt x="94" y="86"/>
                  </a:lnTo>
                  <a:lnTo>
                    <a:pt x="96" y="100"/>
                  </a:lnTo>
                  <a:lnTo>
                    <a:pt x="96" y="100"/>
                  </a:lnTo>
                  <a:lnTo>
                    <a:pt x="82" y="108"/>
                  </a:lnTo>
                  <a:lnTo>
                    <a:pt x="82" y="108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38" y="112"/>
                  </a:lnTo>
                  <a:lnTo>
                    <a:pt x="24" y="106"/>
                  </a:lnTo>
                  <a:lnTo>
                    <a:pt x="24" y="106"/>
                  </a:lnTo>
                  <a:lnTo>
                    <a:pt x="14" y="9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2" y="74"/>
                  </a:lnTo>
                  <a:lnTo>
                    <a:pt x="0" y="60"/>
                  </a:lnTo>
                  <a:lnTo>
                    <a:pt x="0" y="60"/>
                  </a:lnTo>
                  <a:close/>
                  <a:moveTo>
                    <a:pt x="82" y="48"/>
                  </a:moveTo>
                  <a:lnTo>
                    <a:pt x="82" y="48"/>
                  </a:lnTo>
                  <a:lnTo>
                    <a:pt x="80" y="32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2" y="16"/>
                  </a:lnTo>
                  <a:lnTo>
                    <a:pt x="66" y="12"/>
                  </a:lnTo>
                  <a:lnTo>
                    <a:pt x="60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44" y="10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0" y="22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4" y="38"/>
                  </a:lnTo>
                  <a:lnTo>
                    <a:pt x="22" y="48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7265988" y="4140200"/>
              <a:ext cx="152400" cy="177800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8" y="28"/>
                </a:cxn>
                <a:cxn ang="0">
                  <a:pos x="16" y="16"/>
                </a:cxn>
                <a:cxn ang="0">
                  <a:pos x="28" y="8"/>
                </a:cxn>
                <a:cxn ang="0">
                  <a:pos x="62" y="0"/>
                </a:cxn>
                <a:cxn ang="0">
                  <a:pos x="72" y="0"/>
                </a:cxn>
                <a:cxn ang="0">
                  <a:pos x="80" y="2"/>
                </a:cxn>
                <a:cxn ang="0">
                  <a:pos x="92" y="26"/>
                </a:cxn>
                <a:cxn ang="0">
                  <a:pos x="90" y="26"/>
                </a:cxn>
                <a:cxn ang="0">
                  <a:pos x="76" y="14"/>
                </a:cxn>
                <a:cxn ang="0">
                  <a:pos x="68" y="10"/>
                </a:cxn>
                <a:cxn ang="0">
                  <a:pos x="58" y="10"/>
                </a:cxn>
                <a:cxn ang="0">
                  <a:pos x="40" y="16"/>
                </a:cxn>
                <a:cxn ang="0">
                  <a:pos x="32" y="24"/>
                </a:cxn>
                <a:cxn ang="0">
                  <a:pos x="26" y="34"/>
                </a:cxn>
                <a:cxn ang="0">
                  <a:pos x="22" y="56"/>
                </a:cxn>
                <a:cxn ang="0">
                  <a:pos x="24" y="68"/>
                </a:cxn>
                <a:cxn ang="0">
                  <a:pos x="26" y="80"/>
                </a:cxn>
                <a:cxn ang="0">
                  <a:pos x="40" y="96"/>
                </a:cxn>
                <a:cxn ang="0">
                  <a:pos x="50" y="102"/>
                </a:cxn>
                <a:cxn ang="0">
                  <a:pos x="62" y="102"/>
                </a:cxn>
                <a:cxn ang="0">
                  <a:pos x="80" y="100"/>
                </a:cxn>
                <a:cxn ang="0">
                  <a:pos x="88" y="94"/>
                </a:cxn>
                <a:cxn ang="0">
                  <a:pos x="96" y="90"/>
                </a:cxn>
                <a:cxn ang="0">
                  <a:pos x="94" y="102"/>
                </a:cxn>
                <a:cxn ang="0">
                  <a:pos x="78" y="110"/>
                </a:cxn>
                <a:cxn ang="0">
                  <a:pos x="68" y="112"/>
                </a:cxn>
                <a:cxn ang="0">
                  <a:pos x="58" y="112"/>
                </a:cxn>
                <a:cxn ang="0">
                  <a:pos x="30" y="106"/>
                </a:cxn>
                <a:cxn ang="0">
                  <a:pos x="18" y="98"/>
                </a:cxn>
                <a:cxn ang="0">
                  <a:pos x="10" y="88"/>
                </a:cxn>
                <a:cxn ang="0">
                  <a:pos x="0" y="58"/>
                </a:cxn>
              </a:cxnLst>
              <a:rect l="0" t="0" r="r" b="b"/>
              <a:pathLst>
                <a:path w="96" h="112">
                  <a:moveTo>
                    <a:pt x="0" y="58"/>
                  </a:moveTo>
                  <a:lnTo>
                    <a:pt x="0" y="58"/>
                  </a:lnTo>
                  <a:lnTo>
                    <a:pt x="2" y="4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6" y="16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44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72" y="0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96" y="10"/>
                  </a:lnTo>
                  <a:lnTo>
                    <a:pt x="92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84" y="18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68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48" y="12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32" y="24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4" y="44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4" y="68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32" y="88"/>
                  </a:lnTo>
                  <a:lnTo>
                    <a:pt x="40" y="96"/>
                  </a:lnTo>
                  <a:lnTo>
                    <a:pt x="40" y="96"/>
                  </a:lnTo>
                  <a:lnTo>
                    <a:pt x="50" y="102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72" y="102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8" y="94"/>
                  </a:lnTo>
                  <a:lnTo>
                    <a:pt x="94" y="88"/>
                  </a:lnTo>
                  <a:lnTo>
                    <a:pt x="96" y="9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86" y="106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68" y="112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44" y="112"/>
                  </a:lnTo>
                  <a:lnTo>
                    <a:pt x="30" y="106"/>
                  </a:lnTo>
                  <a:lnTo>
                    <a:pt x="30" y="106"/>
                  </a:lnTo>
                  <a:lnTo>
                    <a:pt x="18" y="98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2" y="74"/>
                  </a:lnTo>
                  <a:lnTo>
                    <a:pt x="0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23"/>
            <p:cNvSpPr>
              <a:spLocks noEditPoints="1"/>
            </p:cNvSpPr>
            <p:nvPr/>
          </p:nvSpPr>
          <p:spPr bwMode="auto">
            <a:xfrm>
              <a:off x="7481888" y="4054475"/>
              <a:ext cx="41275" cy="26035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2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8" y="2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24" y="8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4" y="18"/>
                </a:cxn>
                <a:cxn ang="0">
                  <a:pos x="22" y="22"/>
                </a:cxn>
                <a:cxn ang="0">
                  <a:pos x="22" y="22"/>
                </a:cxn>
                <a:cxn ang="0">
                  <a:pos x="18" y="26"/>
                </a:cxn>
                <a:cxn ang="0">
                  <a:pos x="12" y="26"/>
                </a:cxn>
                <a:cxn ang="0">
                  <a:pos x="12" y="26"/>
                </a:cxn>
                <a:cxn ang="0">
                  <a:pos x="8" y="24"/>
                </a:cxn>
                <a:cxn ang="0">
                  <a:pos x="4" y="22"/>
                </a:cxn>
                <a:cxn ang="0">
                  <a:pos x="4" y="22"/>
                </a:cxn>
                <a:cxn ang="0">
                  <a:pos x="2" y="1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2" y="164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12" y="54"/>
                </a:cxn>
                <a:cxn ang="0">
                  <a:pos x="12" y="54"/>
                </a:cxn>
                <a:cxn ang="0">
                  <a:pos x="22" y="52"/>
                </a:cxn>
                <a:cxn ang="0">
                  <a:pos x="22" y="164"/>
                </a:cxn>
                <a:cxn ang="0">
                  <a:pos x="22" y="164"/>
                </a:cxn>
                <a:cxn ang="0">
                  <a:pos x="12" y="162"/>
                </a:cxn>
                <a:cxn ang="0">
                  <a:pos x="12" y="162"/>
                </a:cxn>
                <a:cxn ang="0">
                  <a:pos x="2" y="164"/>
                </a:cxn>
                <a:cxn ang="0">
                  <a:pos x="2" y="164"/>
                </a:cxn>
              </a:cxnLst>
              <a:rect l="0" t="0" r="r" b="b"/>
              <a:pathLst>
                <a:path w="26" h="164">
                  <a:moveTo>
                    <a:pt x="0" y="14"/>
                  </a:move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4" y="18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8" y="2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2" y="164"/>
                  </a:moveTo>
                  <a:lnTo>
                    <a:pt x="2" y="52"/>
                  </a:lnTo>
                  <a:lnTo>
                    <a:pt x="2" y="52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22" y="52"/>
                  </a:lnTo>
                  <a:lnTo>
                    <a:pt x="22" y="164"/>
                  </a:lnTo>
                  <a:lnTo>
                    <a:pt x="22" y="164"/>
                  </a:lnTo>
                  <a:lnTo>
                    <a:pt x="12" y="162"/>
                  </a:lnTo>
                  <a:lnTo>
                    <a:pt x="12" y="162"/>
                  </a:lnTo>
                  <a:lnTo>
                    <a:pt x="2" y="164"/>
                  </a:lnTo>
                  <a:lnTo>
                    <a:pt x="2" y="164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7586663" y="4137025"/>
              <a:ext cx="117475" cy="180975"/>
            </a:xfrm>
            <a:custGeom>
              <a:avLst/>
              <a:gdLst/>
              <a:ahLst/>
              <a:cxnLst>
                <a:cxn ang="0">
                  <a:pos x="2" y="34"/>
                </a:cxn>
                <a:cxn ang="0">
                  <a:pos x="4" y="20"/>
                </a:cxn>
                <a:cxn ang="0">
                  <a:pos x="14" y="8"/>
                </a:cxn>
                <a:cxn ang="0">
                  <a:pos x="20" y="4"/>
                </a:cxn>
                <a:cxn ang="0">
                  <a:pos x="42" y="0"/>
                </a:cxn>
                <a:cxn ang="0">
                  <a:pos x="54" y="2"/>
                </a:cxn>
                <a:cxn ang="0">
                  <a:pos x="62" y="24"/>
                </a:cxn>
                <a:cxn ang="0">
                  <a:pos x="58" y="24"/>
                </a:cxn>
                <a:cxn ang="0">
                  <a:pos x="54" y="16"/>
                </a:cxn>
                <a:cxn ang="0">
                  <a:pos x="46" y="10"/>
                </a:cxn>
                <a:cxn ang="0">
                  <a:pos x="38" y="10"/>
                </a:cxn>
                <a:cxn ang="0">
                  <a:pos x="24" y="14"/>
                </a:cxn>
                <a:cxn ang="0">
                  <a:pos x="20" y="18"/>
                </a:cxn>
                <a:cxn ang="0">
                  <a:pos x="18" y="24"/>
                </a:cxn>
                <a:cxn ang="0">
                  <a:pos x="18" y="28"/>
                </a:cxn>
                <a:cxn ang="0">
                  <a:pos x="22" y="38"/>
                </a:cxn>
                <a:cxn ang="0">
                  <a:pos x="28" y="42"/>
                </a:cxn>
                <a:cxn ang="0">
                  <a:pos x="36" y="46"/>
                </a:cxn>
                <a:cxn ang="0">
                  <a:pos x="50" y="50"/>
                </a:cxn>
                <a:cxn ang="0">
                  <a:pos x="68" y="62"/>
                </a:cxn>
                <a:cxn ang="0">
                  <a:pos x="72" y="70"/>
                </a:cxn>
                <a:cxn ang="0">
                  <a:pos x="74" y="78"/>
                </a:cxn>
                <a:cxn ang="0">
                  <a:pos x="68" y="96"/>
                </a:cxn>
                <a:cxn ang="0">
                  <a:pos x="62" y="102"/>
                </a:cxn>
                <a:cxn ang="0">
                  <a:pos x="54" y="108"/>
                </a:cxn>
                <a:cxn ang="0">
                  <a:pos x="32" y="114"/>
                </a:cxn>
                <a:cxn ang="0">
                  <a:pos x="22" y="114"/>
                </a:cxn>
                <a:cxn ang="0">
                  <a:pos x="6" y="108"/>
                </a:cxn>
                <a:cxn ang="0">
                  <a:pos x="6" y="88"/>
                </a:cxn>
                <a:cxn ang="0">
                  <a:pos x="10" y="88"/>
                </a:cxn>
                <a:cxn ang="0">
                  <a:pos x="20" y="102"/>
                </a:cxn>
                <a:cxn ang="0">
                  <a:pos x="34" y="106"/>
                </a:cxn>
                <a:cxn ang="0">
                  <a:pos x="38" y="104"/>
                </a:cxn>
                <a:cxn ang="0">
                  <a:pos x="44" y="102"/>
                </a:cxn>
                <a:cxn ang="0">
                  <a:pos x="52" y="94"/>
                </a:cxn>
                <a:cxn ang="0">
                  <a:pos x="56" y="90"/>
                </a:cxn>
                <a:cxn ang="0">
                  <a:pos x="56" y="86"/>
                </a:cxn>
                <a:cxn ang="0">
                  <a:pos x="52" y="76"/>
                </a:cxn>
                <a:cxn ang="0">
                  <a:pos x="44" y="70"/>
                </a:cxn>
                <a:cxn ang="0">
                  <a:pos x="32" y="64"/>
                </a:cxn>
                <a:cxn ang="0">
                  <a:pos x="22" y="62"/>
                </a:cxn>
                <a:cxn ang="0">
                  <a:pos x="14" y="58"/>
                </a:cxn>
                <a:cxn ang="0">
                  <a:pos x="8" y="52"/>
                </a:cxn>
                <a:cxn ang="0">
                  <a:pos x="2" y="34"/>
                </a:cxn>
              </a:cxnLst>
              <a:rect l="0" t="0" r="r" b="b"/>
              <a:pathLst>
                <a:path w="74" h="114">
                  <a:moveTo>
                    <a:pt x="2" y="34"/>
                  </a:moveTo>
                  <a:lnTo>
                    <a:pt x="2" y="34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8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4" y="2"/>
                  </a:lnTo>
                  <a:lnTo>
                    <a:pt x="66" y="6"/>
                  </a:lnTo>
                  <a:lnTo>
                    <a:pt x="62" y="24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0" y="1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0" y="18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34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8" y="42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60" y="56"/>
                  </a:lnTo>
                  <a:lnTo>
                    <a:pt x="68" y="62"/>
                  </a:lnTo>
                  <a:lnTo>
                    <a:pt x="68" y="62"/>
                  </a:lnTo>
                  <a:lnTo>
                    <a:pt x="72" y="70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2" y="88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62" y="102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44" y="112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22" y="114"/>
                  </a:lnTo>
                  <a:lnTo>
                    <a:pt x="12" y="112"/>
                  </a:lnTo>
                  <a:lnTo>
                    <a:pt x="6" y="108"/>
                  </a:lnTo>
                  <a:lnTo>
                    <a:pt x="0" y="104"/>
                  </a:lnTo>
                  <a:lnTo>
                    <a:pt x="6" y="88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14" y="96"/>
                  </a:lnTo>
                  <a:lnTo>
                    <a:pt x="20" y="102"/>
                  </a:lnTo>
                  <a:lnTo>
                    <a:pt x="26" y="104"/>
                  </a:lnTo>
                  <a:lnTo>
                    <a:pt x="34" y="106"/>
                  </a:lnTo>
                  <a:lnTo>
                    <a:pt x="34" y="106"/>
                  </a:lnTo>
                  <a:lnTo>
                    <a:pt x="38" y="104"/>
                  </a:lnTo>
                  <a:lnTo>
                    <a:pt x="44" y="102"/>
                  </a:lnTo>
                  <a:lnTo>
                    <a:pt x="44" y="102"/>
                  </a:lnTo>
                  <a:lnTo>
                    <a:pt x="50" y="100"/>
                  </a:lnTo>
                  <a:lnTo>
                    <a:pt x="52" y="94"/>
                  </a:lnTo>
                  <a:lnTo>
                    <a:pt x="52" y="94"/>
                  </a:lnTo>
                  <a:lnTo>
                    <a:pt x="56" y="90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4" y="80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14" y="58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4" y="44"/>
                  </a:lnTo>
                  <a:lnTo>
                    <a:pt x="2" y="34"/>
                  </a:lnTo>
                  <a:lnTo>
                    <a:pt x="2" y="34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25"/>
            <p:cNvSpPr>
              <a:spLocks noEditPoints="1"/>
            </p:cNvSpPr>
            <p:nvPr/>
          </p:nvSpPr>
          <p:spPr bwMode="auto">
            <a:xfrm>
              <a:off x="7758113" y="4054475"/>
              <a:ext cx="41275" cy="26035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2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8" y="2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24" y="8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4" y="18"/>
                </a:cxn>
                <a:cxn ang="0">
                  <a:pos x="22" y="22"/>
                </a:cxn>
                <a:cxn ang="0">
                  <a:pos x="22" y="22"/>
                </a:cxn>
                <a:cxn ang="0">
                  <a:pos x="18" y="26"/>
                </a:cxn>
                <a:cxn ang="0">
                  <a:pos x="14" y="26"/>
                </a:cxn>
                <a:cxn ang="0">
                  <a:pos x="14" y="26"/>
                </a:cxn>
                <a:cxn ang="0">
                  <a:pos x="8" y="24"/>
                </a:cxn>
                <a:cxn ang="0">
                  <a:pos x="4" y="22"/>
                </a:cxn>
                <a:cxn ang="0">
                  <a:pos x="4" y="22"/>
                </a:cxn>
                <a:cxn ang="0">
                  <a:pos x="2" y="1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2" y="164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14" y="54"/>
                </a:cxn>
                <a:cxn ang="0">
                  <a:pos x="14" y="54"/>
                </a:cxn>
                <a:cxn ang="0">
                  <a:pos x="22" y="52"/>
                </a:cxn>
                <a:cxn ang="0">
                  <a:pos x="22" y="164"/>
                </a:cxn>
                <a:cxn ang="0">
                  <a:pos x="22" y="164"/>
                </a:cxn>
                <a:cxn ang="0">
                  <a:pos x="14" y="162"/>
                </a:cxn>
                <a:cxn ang="0">
                  <a:pos x="14" y="162"/>
                </a:cxn>
                <a:cxn ang="0">
                  <a:pos x="2" y="164"/>
                </a:cxn>
                <a:cxn ang="0">
                  <a:pos x="2" y="164"/>
                </a:cxn>
              </a:cxnLst>
              <a:rect l="0" t="0" r="r" b="b"/>
              <a:pathLst>
                <a:path w="26" h="164">
                  <a:moveTo>
                    <a:pt x="0" y="14"/>
                  </a:move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4" y="18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8" y="2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2" y="164"/>
                  </a:moveTo>
                  <a:lnTo>
                    <a:pt x="2" y="52"/>
                  </a:lnTo>
                  <a:lnTo>
                    <a:pt x="2" y="52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22" y="52"/>
                  </a:lnTo>
                  <a:lnTo>
                    <a:pt x="22" y="164"/>
                  </a:lnTo>
                  <a:lnTo>
                    <a:pt x="22" y="164"/>
                  </a:lnTo>
                  <a:lnTo>
                    <a:pt x="14" y="162"/>
                  </a:lnTo>
                  <a:lnTo>
                    <a:pt x="14" y="162"/>
                  </a:lnTo>
                  <a:lnTo>
                    <a:pt x="2" y="164"/>
                  </a:lnTo>
                  <a:lnTo>
                    <a:pt x="2" y="164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26"/>
            <p:cNvSpPr>
              <a:spLocks noEditPoints="1"/>
            </p:cNvSpPr>
            <p:nvPr/>
          </p:nvSpPr>
          <p:spPr bwMode="auto">
            <a:xfrm>
              <a:off x="7856538" y="4137025"/>
              <a:ext cx="180975" cy="180975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8" y="30"/>
                </a:cxn>
                <a:cxn ang="0">
                  <a:pos x="16" y="18"/>
                </a:cxn>
                <a:cxn ang="0">
                  <a:pos x="28" y="8"/>
                </a:cxn>
                <a:cxn ang="0">
                  <a:pos x="60" y="0"/>
                </a:cxn>
                <a:cxn ang="0">
                  <a:pos x="70" y="2"/>
                </a:cxn>
                <a:cxn ang="0">
                  <a:pos x="86" y="6"/>
                </a:cxn>
                <a:cxn ang="0">
                  <a:pos x="92" y="12"/>
                </a:cxn>
                <a:cxn ang="0">
                  <a:pos x="110" y="36"/>
                </a:cxn>
                <a:cxn ang="0">
                  <a:pos x="112" y="48"/>
                </a:cxn>
                <a:cxn ang="0">
                  <a:pos x="114" y="58"/>
                </a:cxn>
                <a:cxn ang="0">
                  <a:pos x="110" y="78"/>
                </a:cxn>
                <a:cxn ang="0">
                  <a:pos x="106" y="86"/>
                </a:cxn>
                <a:cxn ang="0">
                  <a:pos x="100" y="96"/>
                </a:cxn>
                <a:cxn ang="0">
                  <a:pos x="82" y="108"/>
                </a:cxn>
                <a:cxn ang="0">
                  <a:pos x="72" y="112"/>
                </a:cxn>
                <a:cxn ang="0">
                  <a:pos x="58" y="114"/>
                </a:cxn>
                <a:cxn ang="0">
                  <a:pos x="56" y="114"/>
                </a:cxn>
                <a:cxn ang="0">
                  <a:pos x="54" y="114"/>
                </a:cxn>
                <a:cxn ang="0">
                  <a:pos x="26" y="108"/>
                </a:cxn>
                <a:cxn ang="0">
                  <a:pos x="14" y="98"/>
                </a:cxn>
                <a:cxn ang="0">
                  <a:pos x="8" y="88"/>
                </a:cxn>
                <a:cxn ang="0">
                  <a:pos x="0" y="62"/>
                </a:cxn>
                <a:cxn ang="0">
                  <a:pos x="22" y="64"/>
                </a:cxn>
                <a:cxn ang="0">
                  <a:pos x="24" y="76"/>
                </a:cxn>
                <a:cxn ang="0">
                  <a:pos x="30" y="92"/>
                </a:cxn>
                <a:cxn ang="0">
                  <a:pos x="40" y="102"/>
                </a:cxn>
                <a:cxn ang="0">
                  <a:pos x="56" y="106"/>
                </a:cxn>
                <a:cxn ang="0">
                  <a:pos x="64" y="106"/>
                </a:cxn>
                <a:cxn ang="0">
                  <a:pos x="76" y="100"/>
                </a:cxn>
                <a:cxn ang="0">
                  <a:pos x="82" y="94"/>
                </a:cxn>
                <a:cxn ang="0">
                  <a:pos x="88" y="80"/>
                </a:cxn>
                <a:cxn ang="0">
                  <a:pos x="92" y="58"/>
                </a:cxn>
                <a:cxn ang="0">
                  <a:pos x="92" y="44"/>
                </a:cxn>
                <a:cxn ang="0">
                  <a:pos x="88" y="32"/>
                </a:cxn>
                <a:cxn ang="0">
                  <a:pos x="78" y="16"/>
                </a:cxn>
                <a:cxn ang="0">
                  <a:pos x="68" y="12"/>
                </a:cxn>
                <a:cxn ang="0">
                  <a:pos x="58" y="10"/>
                </a:cxn>
                <a:cxn ang="0">
                  <a:pos x="44" y="14"/>
                </a:cxn>
                <a:cxn ang="0">
                  <a:pos x="32" y="24"/>
                </a:cxn>
                <a:cxn ang="0">
                  <a:pos x="28" y="32"/>
                </a:cxn>
                <a:cxn ang="0">
                  <a:pos x="22" y="50"/>
                </a:cxn>
                <a:cxn ang="0">
                  <a:pos x="22" y="58"/>
                </a:cxn>
                <a:cxn ang="0">
                  <a:pos x="22" y="64"/>
                </a:cxn>
              </a:cxnLst>
              <a:rect l="0" t="0" r="r" b="b"/>
              <a:pathLst>
                <a:path w="114" h="114">
                  <a:moveTo>
                    <a:pt x="0" y="62"/>
                  </a:moveTo>
                  <a:lnTo>
                    <a:pt x="0" y="62"/>
                  </a:lnTo>
                  <a:lnTo>
                    <a:pt x="2" y="44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16" y="1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44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0" y="2"/>
                  </a:lnTo>
                  <a:lnTo>
                    <a:pt x="78" y="4"/>
                  </a:lnTo>
                  <a:lnTo>
                    <a:pt x="86" y="6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102" y="22"/>
                  </a:lnTo>
                  <a:lnTo>
                    <a:pt x="110" y="36"/>
                  </a:lnTo>
                  <a:lnTo>
                    <a:pt x="110" y="36"/>
                  </a:lnTo>
                  <a:lnTo>
                    <a:pt x="112" y="48"/>
                  </a:lnTo>
                  <a:lnTo>
                    <a:pt x="114" y="58"/>
                  </a:lnTo>
                  <a:lnTo>
                    <a:pt x="114" y="58"/>
                  </a:lnTo>
                  <a:lnTo>
                    <a:pt x="114" y="68"/>
                  </a:lnTo>
                  <a:lnTo>
                    <a:pt x="110" y="78"/>
                  </a:lnTo>
                  <a:lnTo>
                    <a:pt x="110" y="78"/>
                  </a:lnTo>
                  <a:lnTo>
                    <a:pt x="106" y="8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92" y="102"/>
                  </a:lnTo>
                  <a:lnTo>
                    <a:pt x="82" y="108"/>
                  </a:lnTo>
                  <a:lnTo>
                    <a:pt x="82" y="108"/>
                  </a:lnTo>
                  <a:lnTo>
                    <a:pt x="72" y="112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40" y="112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14" y="98"/>
                  </a:lnTo>
                  <a:lnTo>
                    <a:pt x="8" y="88"/>
                  </a:lnTo>
                  <a:lnTo>
                    <a:pt x="8" y="88"/>
                  </a:lnTo>
                  <a:lnTo>
                    <a:pt x="2" y="76"/>
                  </a:lnTo>
                  <a:lnTo>
                    <a:pt x="0" y="62"/>
                  </a:lnTo>
                  <a:lnTo>
                    <a:pt x="0" y="62"/>
                  </a:lnTo>
                  <a:close/>
                  <a:moveTo>
                    <a:pt x="22" y="64"/>
                  </a:moveTo>
                  <a:lnTo>
                    <a:pt x="22" y="64"/>
                  </a:lnTo>
                  <a:lnTo>
                    <a:pt x="24" y="76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34" y="98"/>
                  </a:lnTo>
                  <a:lnTo>
                    <a:pt x="40" y="102"/>
                  </a:lnTo>
                  <a:lnTo>
                    <a:pt x="48" y="106"/>
                  </a:lnTo>
                  <a:lnTo>
                    <a:pt x="56" y="106"/>
                  </a:lnTo>
                  <a:lnTo>
                    <a:pt x="56" y="106"/>
                  </a:lnTo>
                  <a:lnTo>
                    <a:pt x="64" y="106"/>
                  </a:lnTo>
                  <a:lnTo>
                    <a:pt x="70" y="104"/>
                  </a:lnTo>
                  <a:lnTo>
                    <a:pt x="76" y="100"/>
                  </a:lnTo>
                  <a:lnTo>
                    <a:pt x="82" y="94"/>
                  </a:lnTo>
                  <a:lnTo>
                    <a:pt x="82" y="94"/>
                  </a:lnTo>
                  <a:lnTo>
                    <a:pt x="86" y="88"/>
                  </a:lnTo>
                  <a:lnTo>
                    <a:pt x="88" y="80"/>
                  </a:lnTo>
                  <a:lnTo>
                    <a:pt x="92" y="70"/>
                  </a:lnTo>
                  <a:lnTo>
                    <a:pt x="92" y="58"/>
                  </a:lnTo>
                  <a:lnTo>
                    <a:pt x="92" y="58"/>
                  </a:lnTo>
                  <a:lnTo>
                    <a:pt x="92" y="44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4" y="24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68" y="12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0" y="10"/>
                  </a:lnTo>
                  <a:lnTo>
                    <a:pt x="44" y="14"/>
                  </a:lnTo>
                  <a:lnTo>
                    <a:pt x="38" y="18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8" y="32"/>
                  </a:lnTo>
                  <a:lnTo>
                    <a:pt x="24" y="40"/>
                  </a:lnTo>
                  <a:lnTo>
                    <a:pt x="22" y="50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64"/>
                  </a:lnTo>
                  <a:lnTo>
                    <a:pt x="22" y="64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8097838" y="4133850"/>
              <a:ext cx="149225" cy="180975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20" y="2"/>
                </a:cxn>
                <a:cxn ang="0">
                  <a:pos x="20" y="22"/>
                </a:cxn>
                <a:cxn ang="0">
                  <a:pos x="20" y="2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44" y="4"/>
                </a:cxn>
                <a:cxn ang="0">
                  <a:pos x="44" y="4"/>
                </a:cxn>
                <a:cxn ang="0">
                  <a:pos x="50" y="2"/>
                </a:cxn>
                <a:cxn ang="0">
                  <a:pos x="58" y="0"/>
                </a:cxn>
                <a:cxn ang="0">
                  <a:pos x="58" y="0"/>
                </a:cxn>
                <a:cxn ang="0">
                  <a:pos x="68" y="2"/>
                </a:cxn>
                <a:cxn ang="0">
                  <a:pos x="76" y="6"/>
                </a:cxn>
                <a:cxn ang="0">
                  <a:pos x="76" y="6"/>
                </a:cxn>
                <a:cxn ang="0">
                  <a:pos x="84" y="12"/>
                </a:cxn>
                <a:cxn ang="0">
                  <a:pos x="88" y="20"/>
                </a:cxn>
                <a:cxn ang="0">
                  <a:pos x="88" y="20"/>
                </a:cxn>
                <a:cxn ang="0">
                  <a:pos x="92" y="32"/>
                </a:cxn>
                <a:cxn ang="0">
                  <a:pos x="94" y="48"/>
                </a:cxn>
                <a:cxn ang="0">
                  <a:pos x="94" y="114"/>
                </a:cxn>
                <a:cxn ang="0">
                  <a:pos x="94" y="114"/>
                </a:cxn>
                <a:cxn ang="0">
                  <a:pos x="86" y="112"/>
                </a:cxn>
                <a:cxn ang="0">
                  <a:pos x="86" y="112"/>
                </a:cxn>
                <a:cxn ang="0">
                  <a:pos x="74" y="114"/>
                </a:cxn>
                <a:cxn ang="0">
                  <a:pos x="74" y="48"/>
                </a:cxn>
                <a:cxn ang="0">
                  <a:pos x="74" y="48"/>
                </a:cxn>
                <a:cxn ang="0">
                  <a:pos x="72" y="34"/>
                </a:cxn>
                <a:cxn ang="0">
                  <a:pos x="70" y="28"/>
                </a:cxn>
                <a:cxn ang="0">
                  <a:pos x="66" y="24"/>
                </a:cxn>
                <a:cxn ang="0">
                  <a:pos x="66" y="24"/>
                </a:cxn>
                <a:cxn ang="0">
                  <a:pos x="58" y="18"/>
                </a:cxn>
                <a:cxn ang="0">
                  <a:pos x="48" y="16"/>
                </a:cxn>
                <a:cxn ang="0">
                  <a:pos x="48" y="16"/>
                </a:cxn>
                <a:cxn ang="0">
                  <a:pos x="42" y="16"/>
                </a:cxn>
                <a:cxn ang="0">
                  <a:pos x="34" y="20"/>
                </a:cxn>
                <a:cxn ang="0">
                  <a:pos x="34" y="20"/>
                </a:cxn>
                <a:cxn ang="0">
                  <a:pos x="28" y="24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2" y="40"/>
                </a:cxn>
                <a:cxn ang="0">
                  <a:pos x="20" y="52"/>
                </a:cxn>
                <a:cxn ang="0">
                  <a:pos x="20" y="114"/>
                </a:cxn>
                <a:cxn ang="0">
                  <a:pos x="20" y="114"/>
                </a:cxn>
                <a:cxn ang="0">
                  <a:pos x="10" y="112"/>
                </a:cxn>
                <a:cxn ang="0">
                  <a:pos x="10" y="112"/>
                </a:cxn>
                <a:cxn ang="0">
                  <a:pos x="0" y="114"/>
                </a:cxn>
                <a:cxn ang="0">
                  <a:pos x="0" y="114"/>
                </a:cxn>
              </a:cxnLst>
              <a:rect l="0" t="0" r="r" b="b"/>
              <a:pathLst>
                <a:path w="94" h="114">
                  <a:moveTo>
                    <a:pt x="0" y="11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20" y="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0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68" y="2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84" y="12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92" y="32"/>
                  </a:lnTo>
                  <a:lnTo>
                    <a:pt x="94" y="48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74" y="114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2" y="34"/>
                  </a:lnTo>
                  <a:lnTo>
                    <a:pt x="70" y="28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58" y="18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2" y="16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28" y="24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2" y="40"/>
                  </a:lnTo>
                  <a:lnTo>
                    <a:pt x="20" y="52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AE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0" y="3429000"/>
            <a:ext cx="9144000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6A8D63-851C-461E-976C-2FB64E4E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244049"/>
            <a:ext cx="2133600" cy="365125"/>
          </a:xfrm>
        </p:spPr>
        <p:txBody>
          <a:bodyPr/>
          <a:lstStyle/>
          <a:p>
            <a:pPr algn="l"/>
            <a:fld id="{8F4B0F5D-3FB4-42FF-98FB-DFBD44439508}" type="slidenum">
              <a:rPr lang="en-US" sz="1800" b="1" smtClean="0"/>
              <a:pPr algn="l"/>
              <a:t>1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5395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62000" y="975360"/>
            <a:ext cx="8229600" cy="563381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2018 Excipact Certification Planned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2016 FSSC 22000 certificate obtained.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2015 Extensive Global Expansion through Agreements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Installed  Metal detector at Dahej Plant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2013 New Plant at Dahej with installed capacity : 12000 MT/Annum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2012 Company Converted into Private Limited.  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2011 GMP Certificate obtained. 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2010 Microbial lab set up to meet international standards. 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2009 Technology up-gradation relevant to quality as well as quantity.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2008 Considerable global presence established. 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2006 Other Excipients range included in the product portfolio.  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2005 Economic MCC Grade Established.  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2004 ISO 9001 Approval. 	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2001 Incorporation of the Company.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47700" y="248826"/>
            <a:ext cx="7848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>
                <a:solidFill>
                  <a:schemeClr val="tx2"/>
                </a:solidFill>
              </a:rPr>
              <a:t>Glorious </a:t>
            </a:r>
            <a:r>
              <a:rPr lang="en-US" sz="3200" i="1" u="sng" dirty="0">
                <a:solidFill>
                  <a:schemeClr val="tx2"/>
                </a:solidFill>
                <a:latin typeface="+mj-lt"/>
              </a:rPr>
              <a:t>Journey</a:t>
            </a:r>
            <a:r>
              <a:rPr lang="en-US" sz="3200" i="1" u="sng" dirty="0">
                <a:solidFill>
                  <a:schemeClr val="tx2"/>
                </a:solidFill>
              </a:rPr>
              <a:t> Spread over Decade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8E76063-39FE-40D3-A179-8624431C7F84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10</a:t>
            </a:fld>
            <a:endParaRPr lang="en-US" sz="1800" b="1" dirty="0"/>
          </a:p>
        </p:txBody>
      </p:sp>
      <p:pic>
        <p:nvPicPr>
          <p:cNvPr id="8" name="Picture 3" descr="C:\Users\New\Desktop\logo.png">
            <a:extLst>
              <a:ext uri="{FF2B5EF4-FFF2-40B4-BE49-F238E27FC236}">
                <a16:creationId xmlns:a16="http://schemas.microsoft.com/office/drawing/2014/main" id="{0721B2FB-236C-43CC-86E2-E954F415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88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OVEWELL CLIENTS\Accent\NEW BROCHURE\OUTPUT_BROCHURE\INSIDE\JPG for REF\collage for pp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21" y="586269"/>
            <a:ext cx="6826043" cy="547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24914" y="4396869"/>
            <a:ext cx="1712371" cy="17048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381000" y="4731603"/>
            <a:ext cx="16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Participation in CPHI worldwide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5257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 err="1">
                <a:solidFill>
                  <a:schemeClr val="bg1"/>
                </a:solidFill>
              </a:rPr>
              <a:t>Pharma</a:t>
            </a:r>
            <a:r>
              <a:rPr lang="en-IN" sz="1400" dirty="0">
                <a:solidFill>
                  <a:schemeClr val="bg1"/>
                </a:solidFill>
              </a:rPr>
              <a:t>, Food &amp; </a:t>
            </a:r>
            <a:r>
              <a:rPr lang="en-IN" sz="1400" dirty="0" err="1">
                <a:solidFill>
                  <a:schemeClr val="bg1"/>
                </a:solidFill>
              </a:rPr>
              <a:t>Neutraceuticals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33400" y="5254823"/>
            <a:ext cx="137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71825"/>
            <a:ext cx="609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lide Number Placeholder 3"/>
          <p:cNvSpPr txBox="1">
            <a:spLocks/>
          </p:cNvSpPr>
          <p:nvPr/>
        </p:nvSpPr>
        <p:spPr>
          <a:xfrm>
            <a:off x="8129016" y="5803392"/>
            <a:ext cx="609600" cy="5212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902916-F4AB-4BE2-BDFC-79856ADC3877}" type="slidenum">
              <a:rPr lang="en-US" sz="1400" b="1" smtClean="0">
                <a:solidFill>
                  <a:schemeClr val="bg1"/>
                </a:solidFill>
              </a:rPr>
              <a:pPr/>
              <a:t>11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F432DFB-DA06-4071-87E9-EF5D92AFB60A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11</a:t>
            </a:fld>
            <a:endParaRPr lang="en-US" sz="1800" b="1" dirty="0"/>
          </a:p>
        </p:txBody>
      </p:sp>
      <p:pic>
        <p:nvPicPr>
          <p:cNvPr id="13" name="Picture 3" descr="C:\Users\New\Desktop\logo.png">
            <a:extLst>
              <a:ext uri="{FF2B5EF4-FFF2-40B4-BE49-F238E27FC236}">
                <a16:creationId xmlns:a16="http://schemas.microsoft.com/office/drawing/2014/main" id="{DF3AE06D-C6F4-4390-A52C-9E92EDCBF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4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76200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3600" i="1" u="sng" dirty="0">
                <a:solidFill>
                  <a:schemeClr val="accent1">
                    <a:lumMod val="75000"/>
                  </a:schemeClr>
                </a:solidFill>
              </a:rPr>
              <a:t>Products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4849"/>
            <a:ext cx="7620000" cy="4800600"/>
          </a:xfrm>
          <a:noFill/>
          <a:effectLst>
            <a:glow rad="177800">
              <a:schemeClr val="accent1"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14300" indent="0" fontAlgn="base">
              <a:buNone/>
            </a:pPr>
            <a:r>
              <a:rPr lang="en-US" sz="2400" b="1" u="sng" dirty="0">
                <a:solidFill>
                  <a:srgbClr val="0070C0"/>
                </a:solidFill>
                <a:latin typeface="+mj-lt"/>
                <a:cs typeface="Arial" pitchFamily="34" charset="0"/>
              </a:rPr>
              <a:t>Micro Crystalline Cellulose</a:t>
            </a:r>
            <a:br>
              <a:rPr lang="en-US" sz="36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br>
              <a:rPr lang="en-US" sz="36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Microcrystalline Cellulose is a term for refined wood pulp and is used as a texturizer, an anti-caking agent, a fat substitute, an emulsifier, an extender, and a bulking agent in food production.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+mj-lt"/>
                <a:cs typeface="Arial" pitchFamily="34" charset="0"/>
              </a:rPr>
            </a:b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common form is used in vitamin supplements or tablets. It is also used in plaque assays for counting viruses, as an alternative to carboxymethylcellulose.</a:t>
            </a:r>
          </a:p>
          <a:p>
            <a:pPr marL="114300" indent="0" fontAlgn="base">
              <a:buNone/>
            </a:pPr>
            <a:r>
              <a:rPr lang="en-US" sz="2100" dirty="0">
                <a:solidFill>
                  <a:srgbClr val="0070C0"/>
                </a:solidFill>
              </a:rPr>
              <a:t>    </a:t>
            </a:r>
            <a:endParaRPr lang="en-US" sz="2100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8118CA2-AA9A-4AED-8862-038F28BDE8E2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12</a:t>
            </a:fld>
            <a:endParaRPr lang="en-US" sz="1800" b="1" dirty="0"/>
          </a:p>
        </p:txBody>
      </p:sp>
      <p:pic>
        <p:nvPicPr>
          <p:cNvPr id="8" name="Picture 3" descr="C:\Users\New\Desktop\logo.png">
            <a:extLst>
              <a:ext uri="{FF2B5EF4-FFF2-40B4-BE49-F238E27FC236}">
                <a16:creationId xmlns:a16="http://schemas.microsoft.com/office/drawing/2014/main" id="{0F6CF272-20C1-47C5-B751-3A579B8C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137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8800"/>
            <a:ext cx="6553200" cy="449275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Compressibility for Direct Compression.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for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Spheronization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Pellets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for wet Granulation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usage of lubrication is required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Flowability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Dilution Potential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Coefficient of Friction / Friability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functions as Binder-Disintegrate-Filler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Optimum range of Particle Size Distribution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676400" y="874418"/>
            <a:ext cx="5029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u="sng" dirty="0">
                <a:solidFill>
                  <a:schemeClr val="tx2"/>
                </a:solidFill>
              </a:rPr>
              <a:t>Benefits of usage </a:t>
            </a:r>
            <a:r>
              <a:rPr lang="en-US" sz="3200" i="1" u="sng" dirty="0">
                <a:solidFill>
                  <a:schemeClr val="tx2"/>
                </a:solidFill>
                <a:latin typeface="+mj-lt"/>
              </a:rPr>
              <a:t>of</a:t>
            </a:r>
            <a:r>
              <a:rPr lang="en-US" sz="3200" i="1" u="sng" dirty="0">
                <a:solidFill>
                  <a:schemeClr val="tx2"/>
                </a:solidFill>
              </a:rPr>
              <a:t> MCC</a:t>
            </a:r>
          </a:p>
        </p:txBody>
      </p:sp>
      <p:pic>
        <p:nvPicPr>
          <p:cNvPr id="6" name="Picture 3" descr="C:\Users\New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6C07B6C-FA3A-4901-A927-54EFD4B06831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13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56332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D:\MOVEWELL CLIENTS\Accent\NEW BROCHURE\OUTPUT_BROCHURE\TITLE\table MCC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7" y="1227539"/>
            <a:ext cx="8359305" cy="497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390065"/>
            <a:ext cx="700197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i="1" u="sng" dirty="0">
                <a:solidFill>
                  <a:schemeClr val="tx2"/>
                </a:solidFill>
                <a:latin typeface="+mj-lt"/>
              </a:rPr>
              <a:t>Specification : Micro crystalline Cellulose </a:t>
            </a:r>
          </a:p>
        </p:txBody>
      </p:sp>
      <p:pic>
        <p:nvPicPr>
          <p:cNvPr id="5" name="Picture 3" descr="C:\Users\New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1AE98D4-531D-468C-8381-38AD308FC2AB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14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41582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828800"/>
            <a:ext cx="7696200" cy="47244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Carmellose Sodium of ACCENT is available by the brand name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ACROCELL.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an internally cross-linked polymer of Sodium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Carboxy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Methyl Cellulose.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reduces solubility of the water.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nature of Cross linked makes it an insoluble, hydrophilic, highly absorbent material, resulting in excellent swelling properties and its unique fibrous nature gives it exceptional water wicking capabilities.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provides superior drug dissolution and disintegration characteristics, thus improving bioavailability of formulations.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ACROCELL is a white to off white granular powder and a superior tablet disintegrator.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609600"/>
            <a:ext cx="8153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>
                <a:solidFill>
                  <a:schemeClr val="tx2"/>
                </a:solidFill>
                <a:latin typeface="+mj-lt"/>
              </a:rPr>
              <a:t>Cross Carmellose Sodium (Rapid Disintegrate)</a:t>
            </a:r>
          </a:p>
        </p:txBody>
      </p:sp>
      <p:pic>
        <p:nvPicPr>
          <p:cNvPr id="6" name="Picture 3" descr="C:\Users\New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03F9F27-02D2-41DA-A133-1B4CCAB7F656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15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59064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676400"/>
            <a:ext cx="7696200" cy="4495800"/>
          </a:xfrm>
        </p:spPr>
        <p:txBody>
          <a:bodyPr>
            <a:noAutofit/>
          </a:bodyPr>
          <a:lstStyle/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 disintegrator in pharmaceutical formulations for tablets, Capsules and Granules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ACROCEL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CCS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effective for combination with both insoluble and filler-binders, such as MCC and DCP. 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also preferred for non starch base formulation product. 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Tablet dissolution can be greatly increased by the use of a super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disintegrant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for low use of levels.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in both Direct compression (Up to 5%) and Wet granulation (Up to 3%)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Insensate hardness of tablet. Used in Solid dosages Vitamin and Nutrition.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Finer dissolution stability for long term.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393412"/>
            <a:ext cx="8153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>
                <a:solidFill>
                  <a:schemeClr val="tx2"/>
                </a:solidFill>
                <a:latin typeface="+mj-lt"/>
              </a:rPr>
              <a:t>Benefits of Cross Carmellose Sodium</a:t>
            </a:r>
          </a:p>
        </p:txBody>
      </p:sp>
      <p:pic>
        <p:nvPicPr>
          <p:cNvPr id="6" name="Picture 3" descr="C:\Users\New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921B768-DE62-49D9-A761-7820288A0AF6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16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8425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905000"/>
            <a:ext cx="76962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has the chemical formula Mg(C</a:t>
            </a:r>
            <a:r>
              <a:rPr lang="en-GB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It is a salt containing two equivalents of Stearate (the anion of Stearic Acid and one Magnesium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cation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(Mg</a:t>
            </a:r>
            <a:r>
              <a:rPr lang="en-GB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endParaRPr lang="en-IN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White, very fine, light powder, greasy to the touch</a:t>
            </a:r>
          </a:p>
          <a:p>
            <a:pPr lvl="0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Practically insoluble in water and in ethanol</a:t>
            </a:r>
          </a:p>
          <a:p>
            <a:pPr lvl="0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soluble in water</a:t>
            </a:r>
          </a:p>
          <a:p>
            <a:pPr lvl="0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quiet odour of Stearic Acid</a:t>
            </a:r>
          </a:p>
          <a:p>
            <a:pPr lvl="0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at room temperature</a:t>
            </a:r>
          </a:p>
          <a:p>
            <a:pPr lvl="0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Formula : C36H70MgO4</a:t>
            </a:r>
          </a:p>
          <a:p>
            <a:pPr lvl="0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Melting Point : 20-130</a:t>
            </a:r>
            <a:r>
              <a:rPr lang="en-I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lvl="0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contains not less than 4.0% to 5.0% of Magnesium</a:t>
            </a:r>
          </a:p>
          <a:p>
            <a:pPr>
              <a:buNone/>
            </a:pPr>
            <a:endParaRPr lang="en-US" sz="1600" dirty="0"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762000"/>
            <a:ext cx="647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>
                <a:solidFill>
                  <a:schemeClr val="tx2"/>
                </a:solidFill>
                <a:latin typeface="+mj-lt"/>
              </a:rPr>
              <a:t>Magnesium Stearate (Lubricant)</a:t>
            </a:r>
            <a:br>
              <a:rPr lang="en-US" sz="3200" b="1" dirty="0">
                <a:solidFill>
                  <a:schemeClr val="tx2"/>
                </a:solidFill>
                <a:latin typeface="+mj-lt"/>
              </a:rPr>
            </a:br>
            <a:endParaRPr lang="en-US" sz="3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4CD8D55-EA67-4A4E-9B8E-D2A3FA7002B7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17</a:t>
            </a:fld>
            <a:endParaRPr lang="en-US" sz="1800" b="1" dirty="0"/>
          </a:p>
        </p:txBody>
      </p:sp>
      <p:pic>
        <p:nvPicPr>
          <p:cNvPr id="9" name="Picture 3" descr="C:\Users\New\Desktop\logo.png">
            <a:extLst>
              <a:ext uri="{FF2B5EF4-FFF2-40B4-BE49-F238E27FC236}">
                <a16:creationId xmlns:a16="http://schemas.microsoft.com/office/drawing/2014/main" id="{8D1D471E-451F-496C-8A53-2903D8B87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79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752600"/>
            <a:ext cx="7562850" cy="3962400"/>
          </a:xfrm>
        </p:spPr>
        <p:txBody>
          <a:bodyPr>
            <a:normAutofit/>
          </a:bodyPr>
          <a:lstStyle/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as a lubricant in Tableting &amp; Pharmaceuticals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in paints and varnishes as a flattening agent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Soothing agent in Talcum Powder &amp; Cosmetics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Stabilizer &amp; Lubricant in Engineering Plastics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stabilizer and lubricant for plastics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Emulsifying agent in cosmetics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anti-caking agent in foods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609600"/>
            <a:ext cx="8382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>
                <a:solidFill>
                  <a:schemeClr val="tx2"/>
                </a:solidFill>
                <a:latin typeface="+mj-lt"/>
              </a:rPr>
              <a:t>Applications</a:t>
            </a:r>
            <a:r>
              <a:rPr lang="en-US" sz="3200" i="1" u="sng" dirty="0">
                <a:solidFill>
                  <a:schemeClr val="tx2"/>
                </a:solidFill>
              </a:rPr>
              <a:t> of Magnesium Stearate</a:t>
            </a:r>
          </a:p>
        </p:txBody>
      </p:sp>
      <p:pic>
        <p:nvPicPr>
          <p:cNvPr id="6" name="Picture 3" descr="C:\Users\New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99B850A-1508-4EF7-B4AA-5645F58D4C16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18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7863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054" y="1143000"/>
            <a:ext cx="8763000" cy="32004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Pack size: 20/25 KGS with an options of: </a:t>
            </a:r>
          </a:p>
          <a:p>
            <a:pPr marL="0" indent="0">
              <a:buNone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Export worthy Paper bags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Corrugated Box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Fiber Drums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HDPE Drums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Customized Packing is available as per requirement of Customer.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above packing options is with LDPE  inner liner.</a:t>
            </a:r>
          </a:p>
          <a:p>
            <a:pPr marL="457200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containers are tightly closed under low moisture and heat conditions. The containers are kept in a cool and well-ventilated area and being stored under room temperature.</a:t>
            </a:r>
          </a:p>
          <a:p>
            <a:endParaRPr lang="en-US" sz="2000" dirty="0">
              <a:cs typeface="Times New Roman" pitchFamily="18" charset="0"/>
            </a:endParaRPr>
          </a:p>
          <a:p>
            <a:endParaRPr lang="en-US" sz="2000" dirty="0">
              <a:cs typeface="Times New Roman" pitchFamily="18" charset="0"/>
            </a:endParaRPr>
          </a:p>
          <a:p>
            <a:pPr marL="0" indent="0">
              <a:buNone/>
            </a:pPr>
            <a:br>
              <a:rPr lang="en-US" sz="2000" dirty="0">
                <a:cs typeface="Times New Roman" pitchFamily="18" charset="0"/>
              </a:rPr>
            </a:br>
            <a:endParaRPr lang="en-US" sz="2000" dirty="0"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9000" y="370449"/>
            <a:ext cx="1475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u="sng" dirty="0">
                <a:solidFill>
                  <a:schemeClr val="tx2"/>
                </a:solidFill>
                <a:latin typeface="+mj-lt"/>
              </a:rPr>
              <a:t>Packing</a:t>
            </a:r>
          </a:p>
        </p:txBody>
      </p:sp>
      <p:pic>
        <p:nvPicPr>
          <p:cNvPr id="6" name="Picture 3" descr="C:\Users\New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E3FC90-C97A-42B0-A5A0-BA9890EB7878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19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6569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281684" y="630116"/>
            <a:ext cx="6248400" cy="685800"/>
          </a:xfrm>
        </p:spPr>
        <p:txBody>
          <a:bodyPr>
            <a:noAutofit/>
          </a:bodyPr>
          <a:lstStyle/>
          <a:p>
            <a:br>
              <a:rPr lang="en-US" sz="3200" i="1" u="sng" dirty="0"/>
            </a:br>
            <a:br>
              <a:rPr lang="en-US" sz="3200" i="1" u="sng" dirty="0"/>
            </a:br>
            <a:r>
              <a:rPr lang="en-US" sz="3200" i="1" u="sng" dirty="0">
                <a:solidFill>
                  <a:schemeClr val="tx2"/>
                </a:solidFill>
              </a:rPr>
              <a:t>A Dream to Create the Future</a:t>
            </a:r>
            <a:br>
              <a:rPr lang="en-US" sz="3200" i="1" u="sng" dirty="0"/>
            </a:br>
            <a:br>
              <a:rPr lang="en-US" sz="3200" i="1" u="sng" dirty="0"/>
            </a:br>
            <a:br>
              <a:rPr lang="en-US" sz="3200" i="1" u="sng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i="1" u="sng" dirty="0"/>
              <a:t> 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sz="quarter" idx="1"/>
          </p:nvPr>
        </p:nvSpPr>
        <p:spPr>
          <a:xfrm>
            <a:off x="405384" y="1351085"/>
            <a:ext cx="8001000" cy="441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/>
              <a:t>Vision</a:t>
            </a:r>
          </a:p>
          <a:p>
            <a:pPr marL="0" indent="0">
              <a:buNone/>
            </a:pPr>
            <a:endParaRPr lang="en-US" sz="900" dirty="0"/>
          </a:p>
          <a:p>
            <a:pPr>
              <a:spcBef>
                <a:spcPts val="0"/>
              </a:spcBef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focus of expansion on a global platform along with value addition to healthcare and life</a:t>
            </a:r>
            <a:r>
              <a:rPr lang="en-IN" sz="2400" dirty="0"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r>
              <a:rPr lang="en-US" sz="2800" i="1" dirty="0"/>
              <a:t>Mission </a:t>
            </a:r>
          </a:p>
          <a:p>
            <a:pPr marL="0" indent="0">
              <a:buNone/>
            </a:pPr>
            <a:endParaRPr lang="en-US" sz="900" dirty="0"/>
          </a:p>
          <a:p>
            <a:pPr>
              <a:spcBef>
                <a:spcPts val="0"/>
              </a:spcBef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Practising an innovative approach for consistent quality through appropriate groundwork, distinctive strategy and technology</a:t>
            </a:r>
            <a:r>
              <a:rPr lang="en-IN" sz="2400" dirty="0">
                <a:cs typeface="Times New Roman" pitchFamily="18" charset="0"/>
              </a:rPr>
              <a:t>.</a:t>
            </a:r>
          </a:p>
          <a:p>
            <a:pPr marL="0" indent="0" defTabSz="122238">
              <a:spcBef>
                <a:spcPts val="0"/>
              </a:spcBef>
              <a:buNone/>
              <a:tabLst>
                <a:tab pos="60325" algn="l"/>
              </a:tabLst>
            </a:pPr>
            <a:endParaRPr lang="en-US" sz="2000" dirty="0">
              <a:cs typeface="Times New Roman" pitchFamily="18" charset="0"/>
            </a:endParaRPr>
          </a:p>
        </p:txBody>
      </p:sp>
      <p:pic>
        <p:nvPicPr>
          <p:cNvPr id="6" name="Picture 3" descr="C:\Users\New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3DF6F5E-6A15-4DBA-A688-5103C30F3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244049"/>
            <a:ext cx="2133600" cy="365125"/>
          </a:xfrm>
        </p:spPr>
        <p:txBody>
          <a:bodyPr/>
          <a:lstStyle/>
          <a:p>
            <a:pPr algn="l"/>
            <a:fld id="{8F4B0F5D-3FB4-42FF-98FB-DFBD44439508}" type="slidenum">
              <a:rPr lang="en-US" sz="1800" b="1" smtClean="0"/>
              <a:pPr algn="l"/>
              <a:t>2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3441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0" y="5715000"/>
            <a:ext cx="1676400" cy="8382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7772400" cy="609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Packing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078768"/>
              </p:ext>
            </p:extLst>
          </p:nvPr>
        </p:nvGraphicFramePr>
        <p:xfrm>
          <a:off x="381000" y="1752600"/>
          <a:ext cx="8490804" cy="3200398"/>
        </p:xfrm>
        <a:graphic>
          <a:graphicData uri="http://schemas.openxmlformats.org/drawingml/2006/table">
            <a:tbl>
              <a:tblPr/>
              <a:tblGrid>
                <a:gridCol w="35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5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9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82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26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91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9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91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062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99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Sr. NO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Packing Type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20' Container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40' Container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1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No. of packing material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Pallets in No.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Qunatity</a:t>
                      </a:r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(KG) in each pallets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Total Quantity (KG)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No. of packing material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Pallets in No.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Qunatity (KG) in each pallets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Total Quantity (KG)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1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 kg paper bag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1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 kg carton box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5400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9000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540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10800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18000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3600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360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7200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1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 kg carton box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450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450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9000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450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18000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1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 kg fibre drum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6000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640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16000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01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 kg HDPE drum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6000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640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16000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0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74" marR="8274" marT="8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83F292A-8CB6-44B8-A434-42CA33C88C25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20</a:t>
            </a:fld>
            <a:endParaRPr lang="en-US" sz="1800" b="1" dirty="0"/>
          </a:p>
        </p:txBody>
      </p:sp>
      <p:pic>
        <p:nvPicPr>
          <p:cNvPr id="9" name="Picture 3" descr="C:\Users\New\Desktop\logo.png">
            <a:extLst>
              <a:ext uri="{FF2B5EF4-FFF2-40B4-BE49-F238E27FC236}">
                <a16:creationId xmlns:a16="http://schemas.microsoft.com/office/drawing/2014/main" id="{F3C376F2-49CD-4290-8014-F117C623E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839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600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>
                <a:solidFill>
                  <a:schemeClr val="tx2"/>
                </a:solidFill>
                <a:latin typeface="+mj-lt"/>
              </a:rPr>
              <a:t>Various Packaging Options</a:t>
            </a:r>
          </a:p>
        </p:txBody>
      </p:sp>
      <p:pic>
        <p:nvPicPr>
          <p:cNvPr id="6" name="Picture 3" descr="C:\Users\New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08" y="5758189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46" y="2963566"/>
            <a:ext cx="3332794" cy="325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6" y="984367"/>
            <a:ext cx="2208214" cy="166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6" y="2942867"/>
            <a:ext cx="2208214" cy="145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46" y="984367"/>
            <a:ext cx="2995053" cy="1715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01" y="2927833"/>
            <a:ext cx="2362200" cy="148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986" y="2438400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HDPE Paper Bag with LDPE Inner Liner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155762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Ready to Dispatch Pallet -  Paper Bag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1712" y="5271019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Heat Treated Wooden Pallet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22630" y="4234190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Ready to Dispatch  Drum Pallet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46800" y="2456190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Fiber Drum Packing</a:t>
            </a:r>
          </a:p>
        </p:txBody>
      </p:sp>
      <p:pic>
        <p:nvPicPr>
          <p:cNvPr id="5" name="Picture 2" descr="Z:\HDPE Drum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02" y="984367"/>
            <a:ext cx="2352554" cy="16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952509" y="2325385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HDPE Drum packing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46" y="4618168"/>
            <a:ext cx="2342909" cy="163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6" y="4638761"/>
            <a:ext cx="2132014" cy="16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3986" y="6215390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Carton Box Packing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39809" y="6215390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Ready to Dispatch  Carton Box Pallet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3ACEFAEB-D6CB-44EE-9EAE-12ED1F18378F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21</a:t>
            </a:fld>
            <a:endParaRPr lang="en-US" sz="1800" b="1" dirty="0"/>
          </a:p>
        </p:txBody>
      </p:sp>
      <p:pic>
        <p:nvPicPr>
          <p:cNvPr id="23" name="Picture 3" descr="C:\Users\New\Desktop\logo.png">
            <a:extLst>
              <a:ext uri="{FF2B5EF4-FFF2-40B4-BE49-F238E27FC236}">
                <a16:creationId xmlns:a16="http://schemas.microsoft.com/office/drawing/2014/main" id="{1EB77B59-B7A2-48AC-90F3-CF87F1A95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2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838200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A Wide range of Applications across Sectors</a:t>
            </a:r>
          </a:p>
        </p:txBody>
      </p:sp>
      <p:pic>
        <p:nvPicPr>
          <p:cNvPr id="10242" name="Picture 2" descr="D:\MOVEWELL CLIENTS\Accent\NEW BROCHURE\LEAFLET\13x19_MATT_170 GSM_FRONT BACK_FIT TO PAGE\APP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55" y="1243013"/>
            <a:ext cx="6335145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8528" y="5540653"/>
            <a:ext cx="5330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Pharmaceuticals, Cosmetic,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Neutraceutical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Food, Welding Electrodes,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Tyres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Paint, Cement &amp; Ceramics, Filtration Aid, Enzymes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129016" y="5879592"/>
            <a:ext cx="609600" cy="5212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902916-F4AB-4BE2-BDFC-79856ADC3877}" type="slidenum">
              <a:rPr lang="en-US" sz="1400" b="1" smtClean="0">
                <a:solidFill>
                  <a:schemeClr val="bg1"/>
                </a:solidFill>
              </a:rPr>
              <a:pPr/>
              <a:t>22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4BA5B81-B37B-45E0-BA25-C8DE180E6DA5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22</a:t>
            </a:fld>
            <a:endParaRPr lang="en-US" sz="1800" b="1" dirty="0"/>
          </a:p>
        </p:txBody>
      </p:sp>
      <p:pic>
        <p:nvPicPr>
          <p:cNvPr id="10" name="Picture 3" descr="C:\Users\New\Desktop\logo.png">
            <a:extLst>
              <a:ext uri="{FF2B5EF4-FFF2-40B4-BE49-F238E27FC236}">
                <a16:creationId xmlns:a16="http://schemas.microsoft.com/office/drawing/2014/main" id="{4F4FFF37-31BF-4C7A-8030-4CAF0581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4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6CFDA-0E4F-4BBA-AD20-51F9D7E9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0F5D-3FB4-42FF-98FB-DFBD44439508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2" descr="\\Ajay\D\Movewell Clients\accent\FILM\Dahej Photos\REVISED SIZE FOR PPT_10x6.67\2 Admin Fronta.jpg">
            <a:extLst>
              <a:ext uri="{FF2B5EF4-FFF2-40B4-BE49-F238E27FC236}">
                <a16:creationId xmlns:a16="http://schemas.microsoft.com/office/drawing/2014/main" id="{EEA56E9E-2758-417E-85E6-235B50F27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BAE4CD-E1AC-4CBA-9B7D-CB78754A1CF5}"/>
              </a:ext>
            </a:extLst>
          </p:cNvPr>
          <p:cNvSpPr txBox="1"/>
          <p:nvPr/>
        </p:nvSpPr>
        <p:spPr>
          <a:xfrm>
            <a:off x="533400" y="823638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Admin Office</a:t>
            </a:r>
          </a:p>
        </p:txBody>
      </p:sp>
      <p:pic>
        <p:nvPicPr>
          <p:cNvPr id="7" name="Picture 3" descr="C:\Users\New\Desktop\logo.png">
            <a:extLst>
              <a:ext uri="{FF2B5EF4-FFF2-40B4-BE49-F238E27FC236}">
                <a16:creationId xmlns:a16="http://schemas.microsoft.com/office/drawing/2014/main" id="{B869989C-8E48-40BC-BB87-4372FAC1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92852C8-2673-4A07-BA64-7E5B52A337B5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23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52487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823638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Factory Garden View</a:t>
            </a:r>
          </a:p>
        </p:txBody>
      </p:sp>
      <p:pic>
        <p:nvPicPr>
          <p:cNvPr id="5" name="Picture 3" descr="C:\Users\New\Desktop\logo.png">
            <a:extLst>
              <a:ext uri="{FF2B5EF4-FFF2-40B4-BE49-F238E27FC236}">
                <a16:creationId xmlns:a16="http://schemas.microsoft.com/office/drawing/2014/main" id="{7E9EB22B-666C-4729-B723-86D24801B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774C4CB-C27E-4C5D-BB1D-D4F0EE485454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24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7314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Ajay\d\Movewell Clients\accent\FILM\Dahej Photos\08_Boilers P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823638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Boiler Unit</a:t>
            </a:r>
          </a:p>
        </p:txBody>
      </p:sp>
      <p:pic>
        <p:nvPicPr>
          <p:cNvPr id="7" name="Picture 3" descr="C:\Users\New\Desktop\logo.png">
            <a:extLst>
              <a:ext uri="{FF2B5EF4-FFF2-40B4-BE49-F238E27FC236}">
                <a16:creationId xmlns:a16="http://schemas.microsoft.com/office/drawing/2014/main" id="{7C43E479-2D52-4FA3-9FCE-33B7FA929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2D12AEA-2CFD-4FD3-B9C0-1849B050A3EE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25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08720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Ajay\D\Movewell Clients\accent\FILM\Dahej Photos\REVISED SIZE FOR PPT_10x6.67\11 Raw Material Storag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9600" y="573411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Raw Material Storage Area</a:t>
            </a:r>
          </a:p>
        </p:txBody>
      </p:sp>
      <p:pic>
        <p:nvPicPr>
          <p:cNvPr id="5" name="Picture 3" descr="C:\Users\New\Desktop\logo.png">
            <a:extLst>
              <a:ext uri="{FF2B5EF4-FFF2-40B4-BE49-F238E27FC236}">
                <a16:creationId xmlns:a16="http://schemas.microsoft.com/office/drawing/2014/main" id="{E5972C2C-CF87-4629-9AB5-A4D82AC35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1EB91C1-82AD-4640-A0E1-1CA1755C0EC4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26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62702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Ajay\D\Movewell Clients\accent\FILM\Dahej Photos\REVISED SIZE FOR PPT_10x6.67\13 Passage Ar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823638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Passage Area</a:t>
            </a:r>
          </a:p>
        </p:txBody>
      </p:sp>
      <p:pic>
        <p:nvPicPr>
          <p:cNvPr id="7" name="Picture 3" descr="C:\Users\New\Desktop\logo.png">
            <a:extLst>
              <a:ext uri="{FF2B5EF4-FFF2-40B4-BE49-F238E27FC236}">
                <a16:creationId xmlns:a16="http://schemas.microsoft.com/office/drawing/2014/main" id="{C81CC8D9-BE59-460D-8D7A-D9A39F4B8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13ABF28-841D-4348-9E16-5BCE2F166553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27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513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Ajay\d\Movewell Clients\accent\FILM\DAHEJ_NEW_ARCHIT\DAHEJ PHOTOS_OLD\KNS_1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823638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Passage Area</a:t>
            </a:r>
          </a:p>
        </p:txBody>
      </p:sp>
      <p:pic>
        <p:nvPicPr>
          <p:cNvPr id="7" name="Picture 3" descr="C:\Users\New\Desktop\logo.png">
            <a:extLst>
              <a:ext uri="{FF2B5EF4-FFF2-40B4-BE49-F238E27FC236}">
                <a16:creationId xmlns:a16="http://schemas.microsoft.com/office/drawing/2014/main" id="{BEC0627A-8A96-4882-885B-E69592193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F5BE40F-3AED-42CE-8C57-C12616C22716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28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8502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Ajay\D\Movewell Clients\accent\FILM\Dahej Photos\REVISED SIZE FOR PPT_10x6.67\16 Wet S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09600" y="5791200"/>
            <a:ext cx="1957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Wet Section</a:t>
            </a:r>
          </a:p>
        </p:txBody>
      </p:sp>
      <p:pic>
        <p:nvPicPr>
          <p:cNvPr id="5" name="Picture 3" descr="C:\Users\New\Desktop\logo.png">
            <a:extLst>
              <a:ext uri="{FF2B5EF4-FFF2-40B4-BE49-F238E27FC236}">
                <a16:creationId xmlns:a16="http://schemas.microsoft.com/office/drawing/2014/main" id="{29CE6083-300F-44F1-A4D5-8B762B40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014695B-8A89-4D0F-8487-B34E12ADEA07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29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5690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Mukesh\d\MOVEWELL CLIENTS\Accent\NEW BROCHURE\Brochure@home\EXTRA\20_Back Inside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10385" r="51680" b="4258"/>
          <a:stretch/>
        </p:blipFill>
        <p:spPr bwMode="auto">
          <a:xfrm>
            <a:off x="1371600" y="228601"/>
            <a:ext cx="6477000" cy="66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B7AABF0-4B34-4102-9798-410FB87B387E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3</a:t>
            </a:fld>
            <a:endParaRPr lang="en-US" sz="1800" b="1" dirty="0"/>
          </a:p>
        </p:txBody>
      </p:sp>
      <p:pic>
        <p:nvPicPr>
          <p:cNvPr id="7" name="Picture 3" descr="C:\Users\New\Desktop\logo.png">
            <a:extLst>
              <a:ext uri="{FF2B5EF4-FFF2-40B4-BE49-F238E27FC236}">
                <a16:creationId xmlns:a16="http://schemas.microsoft.com/office/drawing/2014/main" id="{D6936C94-4E7F-4B11-A8D7-A772A8EFA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0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Ajay\D\Movewell Clients\accent\FILM\Dahej Photos\REVISED SIZE FOR PPT_10x6.67\17Wet S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09600" y="849868"/>
            <a:ext cx="1957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Wet Section</a:t>
            </a:r>
          </a:p>
        </p:txBody>
      </p:sp>
      <p:pic>
        <p:nvPicPr>
          <p:cNvPr id="6" name="Picture 3" descr="C:\Users\New\Desktop\logo.png">
            <a:extLst>
              <a:ext uri="{FF2B5EF4-FFF2-40B4-BE49-F238E27FC236}">
                <a16:creationId xmlns:a16="http://schemas.microsoft.com/office/drawing/2014/main" id="{17DF3533-0361-49E3-8968-75E28BD5E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827123F-B98F-4499-8669-949D037F8D05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30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Ajay\D\Movewell Clients\accent\FILM\Dahej Photos\REVISED SIZE FOR PPT_10x6.67\15 Wet Section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85800" y="5715000"/>
            <a:ext cx="1957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Wet Section</a:t>
            </a:r>
          </a:p>
        </p:txBody>
      </p:sp>
      <p:pic>
        <p:nvPicPr>
          <p:cNvPr id="6" name="Picture 3" descr="C:\Users\New\Desktop\logo.png">
            <a:extLst>
              <a:ext uri="{FF2B5EF4-FFF2-40B4-BE49-F238E27FC236}">
                <a16:creationId xmlns:a16="http://schemas.microsoft.com/office/drawing/2014/main" id="{708305F9-13EB-4E73-B115-FEDA0758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B797E3A-E812-436F-9F8B-6790E0EE56C6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31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0431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Ajay\d\Movewell Clients\accent\FILM\Dahej Photos\REVISED SIZE FOR PPT_10x6.67\KNS_1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5791200"/>
            <a:ext cx="1891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Spray Dryer</a:t>
            </a:r>
          </a:p>
        </p:txBody>
      </p:sp>
      <p:pic>
        <p:nvPicPr>
          <p:cNvPr id="6" name="Picture 3" descr="C:\Users\New\Desktop\logo.png">
            <a:extLst>
              <a:ext uri="{FF2B5EF4-FFF2-40B4-BE49-F238E27FC236}">
                <a16:creationId xmlns:a16="http://schemas.microsoft.com/office/drawing/2014/main" id="{59E9F9AD-E757-4FBF-AC26-6D84364EF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31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Ajay\D\Movewell Clients\accent\FILM\Dahej Photos\REVISED SIZE FOR PPT_10x6.67\17 Water Purify Ar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09600" y="5899666"/>
            <a:ext cx="3619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Water Purification Area</a:t>
            </a:r>
          </a:p>
        </p:txBody>
      </p:sp>
      <p:pic>
        <p:nvPicPr>
          <p:cNvPr id="6" name="Picture 3" descr="C:\Users\New\Desktop\logo.png">
            <a:extLst>
              <a:ext uri="{FF2B5EF4-FFF2-40B4-BE49-F238E27FC236}">
                <a16:creationId xmlns:a16="http://schemas.microsoft.com/office/drawing/2014/main" id="{180076CA-69AF-4756-BF9D-7EAC2C43B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06B3AFF-FAA3-4A70-BB79-AB05B7DD0D34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33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36673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Ajay\D\Movewell Clients\accent\FILM\Dahej Photos\REVISED SIZE FOR PPT_10x6.67\18 Micro Lab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58901" y="752790"/>
            <a:ext cx="1633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Micro Lab</a:t>
            </a:r>
          </a:p>
        </p:txBody>
      </p:sp>
      <p:pic>
        <p:nvPicPr>
          <p:cNvPr id="6" name="Picture 3" descr="C:\Users\New\Desktop\logo.png">
            <a:extLst>
              <a:ext uri="{FF2B5EF4-FFF2-40B4-BE49-F238E27FC236}">
                <a16:creationId xmlns:a16="http://schemas.microsoft.com/office/drawing/2014/main" id="{4580A8C1-1C84-4DFB-AB04-11D3EB50E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747D556-083F-4F85-ADE9-A9352B22A64E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34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65314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Ajay\D\Movewell Clients\accent\FILM\Dahej Photos\REVISED SIZE FOR PPT_10x6.67\18 Micro Lab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168501" y="752790"/>
            <a:ext cx="1633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Micro Lab</a:t>
            </a:r>
          </a:p>
        </p:txBody>
      </p:sp>
      <p:pic>
        <p:nvPicPr>
          <p:cNvPr id="6" name="Picture 3" descr="C:\Users\New\Desktop\logo.png">
            <a:extLst>
              <a:ext uri="{FF2B5EF4-FFF2-40B4-BE49-F238E27FC236}">
                <a16:creationId xmlns:a16="http://schemas.microsoft.com/office/drawing/2014/main" id="{B190F8D3-3BD4-44EE-B277-1AE17C355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38FDA0B-1881-4AC2-BC59-65334A159012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35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072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Ajay\d\Movewell Clients\accent\FILM\DAHEJ_NEW_ARCHIT\silect photos\KNS_1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752790"/>
            <a:ext cx="2348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Meeting Room</a:t>
            </a:r>
          </a:p>
        </p:txBody>
      </p:sp>
      <p:pic>
        <p:nvPicPr>
          <p:cNvPr id="6" name="Picture 3" descr="C:\Users\New\Desktop\logo.png">
            <a:extLst>
              <a:ext uri="{FF2B5EF4-FFF2-40B4-BE49-F238E27FC236}">
                <a16:creationId xmlns:a16="http://schemas.microsoft.com/office/drawing/2014/main" id="{BC79F9B3-841F-4A4E-933F-14BDE0FB0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602D210-1731-449A-BC20-3924D60FF442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36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7852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Ajay\D\Movewell Clients\accent\FILM\Dahej Photos\REVISED SIZE FOR PPT_10x6.67\20 A Sample Retain Ar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33400" y="979063"/>
            <a:ext cx="3041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Sample Retain Area</a:t>
            </a:r>
          </a:p>
        </p:txBody>
      </p:sp>
      <p:pic>
        <p:nvPicPr>
          <p:cNvPr id="6" name="Picture 3" descr="C:\Users\New\Desktop\logo.png">
            <a:extLst>
              <a:ext uri="{FF2B5EF4-FFF2-40B4-BE49-F238E27FC236}">
                <a16:creationId xmlns:a16="http://schemas.microsoft.com/office/drawing/2014/main" id="{2E4B5C75-08BA-4A3F-83F0-EF03D79CD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94BFC3E-5FA9-4184-AAC9-BC41634976A1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37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71113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Ajay\D\Movewell Clients\accent\FILM\Dahej Photos\REVISED SIZE FOR PPT_10x6.67\23 Packing Ar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09600" y="5879068"/>
            <a:ext cx="2143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Packing Area</a:t>
            </a:r>
          </a:p>
        </p:txBody>
      </p:sp>
      <p:pic>
        <p:nvPicPr>
          <p:cNvPr id="7" name="Picture 3" descr="C:\Users\New\Desktop\logo.png">
            <a:extLst>
              <a:ext uri="{FF2B5EF4-FFF2-40B4-BE49-F238E27FC236}">
                <a16:creationId xmlns:a16="http://schemas.microsoft.com/office/drawing/2014/main" id="{9EBC5FA1-7FCF-4DB3-B474-E1BF842D8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63ED78A-3459-4168-950C-A4E42389875C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38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25866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Ajay\D\Movewell Clients\accent\FILM\Dahej Photos\REVISED SIZE FOR PPT_10x6.67\21 Finished Packing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066800" y="854416"/>
            <a:ext cx="26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Finished Packing</a:t>
            </a:r>
          </a:p>
        </p:txBody>
      </p:sp>
      <p:pic>
        <p:nvPicPr>
          <p:cNvPr id="5" name="Picture 3" descr="C:\Users\New\Desktop\logo.png">
            <a:extLst>
              <a:ext uri="{FF2B5EF4-FFF2-40B4-BE49-F238E27FC236}">
                <a16:creationId xmlns:a16="http://schemas.microsoft.com/office/drawing/2014/main" id="{4266491A-3ACA-41E8-B03F-4426EE6F1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0815CF2C-1F39-4F9C-A300-2A0C36D9FF9C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39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1440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153400" cy="1295400"/>
          </a:xfrm>
        </p:spPr>
        <p:txBody>
          <a:bodyPr>
            <a:normAutofit/>
          </a:bodyPr>
          <a:lstStyle/>
          <a:p>
            <a:r>
              <a:rPr lang="en-US" sz="3200" i="1" u="sng" dirty="0">
                <a:solidFill>
                  <a:schemeClr val="tx2"/>
                </a:solidFill>
              </a:rPr>
              <a:t>A Penchant for Excellence</a:t>
            </a:r>
            <a:br>
              <a:rPr lang="en-US" sz="3200" i="1" u="sng" dirty="0"/>
            </a:br>
            <a:endParaRPr lang="en-US" sz="3200" i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373693" y="1066800"/>
            <a:ext cx="7848600" cy="5181600"/>
          </a:xfrm>
        </p:spPr>
        <p:txBody>
          <a:bodyPr>
            <a:noAutofit/>
          </a:bodyPr>
          <a:lstStyle/>
          <a:p>
            <a:pPr marL="285750" lvl="0" indent="-285750"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ISO 9001:2015 &amp; GMP Certified Company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Leading manufacturer of Pharmaceutical Excipients</a:t>
            </a:r>
          </a:p>
          <a:p>
            <a:pPr lvl="0" algn="l"/>
            <a:r>
              <a:rPr lang="en-US" sz="2400" dirty="0">
                <a:solidFill>
                  <a:schemeClr val="tx1"/>
                </a:solidFill>
              </a:rPr>
              <a:t>        </a:t>
            </a:r>
            <a:r>
              <a:rPr lang="en-US" sz="2400" b="1" dirty="0">
                <a:solidFill>
                  <a:schemeClr val="tx1"/>
                </a:solidFill>
              </a:rPr>
              <a:t>- </a:t>
            </a:r>
            <a:r>
              <a:rPr lang="en-US" sz="2400" dirty="0">
                <a:solidFill>
                  <a:schemeClr val="tx1"/>
                </a:solidFill>
              </a:rPr>
              <a:t>Microcrystalline Cellulose </a:t>
            </a:r>
            <a:r>
              <a:rPr lang="en-US" sz="2400" b="1" dirty="0">
                <a:solidFill>
                  <a:schemeClr val="tx1"/>
                </a:solidFill>
              </a:rPr>
              <a:t>(MCC)</a:t>
            </a:r>
          </a:p>
          <a:p>
            <a:pPr lvl="0" algn="l"/>
            <a:r>
              <a:rPr lang="en-US" sz="2400" b="1" dirty="0">
                <a:solidFill>
                  <a:schemeClr val="tx1"/>
                </a:solidFill>
              </a:rPr>
              <a:t>        - </a:t>
            </a:r>
            <a:r>
              <a:rPr lang="en-US" sz="2400" dirty="0">
                <a:solidFill>
                  <a:schemeClr val="tx1"/>
                </a:solidFill>
              </a:rPr>
              <a:t>Cross Carmellose Sodium </a:t>
            </a:r>
            <a:r>
              <a:rPr lang="en-US" sz="2400" b="1" dirty="0">
                <a:solidFill>
                  <a:schemeClr val="tx1"/>
                </a:solidFill>
              </a:rPr>
              <a:t>(CCS)  </a:t>
            </a:r>
          </a:p>
          <a:p>
            <a:pPr lvl="0" algn="l"/>
            <a:r>
              <a:rPr lang="en-US" sz="2400" b="1" dirty="0">
                <a:solidFill>
                  <a:schemeClr val="tx1"/>
                </a:solidFill>
              </a:rPr>
              <a:t>        - </a:t>
            </a:r>
            <a:r>
              <a:rPr lang="en-US" sz="2400" dirty="0">
                <a:solidFill>
                  <a:schemeClr val="tx1"/>
                </a:solidFill>
              </a:rPr>
              <a:t>Magnesium Stearate </a:t>
            </a:r>
            <a:r>
              <a:rPr lang="en-US" sz="2400" b="1" dirty="0">
                <a:solidFill>
                  <a:schemeClr val="tx1"/>
                </a:solidFill>
              </a:rPr>
              <a:t>(MS)</a:t>
            </a:r>
          </a:p>
          <a:p>
            <a:pPr lvl="0" algn="l"/>
            <a:r>
              <a:rPr lang="en-US" sz="2400" b="1" dirty="0">
                <a:solidFill>
                  <a:schemeClr val="tx1"/>
                </a:solidFill>
              </a:rPr>
              <a:t>        - </a:t>
            </a:r>
            <a:r>
              <a:rPr lang="en-US" sz="2400" dirty="0">
                <a:solidFill>
                  <a:schemeClr val="tx1"/>
                </a:solidFill>
              </a:rPr>
              <a:t>Cellulose Powder </a:t>
            </a:r>
            <a:r>
              <a:rPr lang="en-US" sz="2400" b="1" dirty="0">
                <a:solidFill>
                  <a:schemeClr val="tx1"/>
                </a:solidFill>
              </a:rPr>
              <a:t>(CP)</a:t>
            </a:r>
            <a:endParaRPr lang="en-US" sz="2400" dirty="0">
              <a:solidFill>
                <a:schemeClr val="tx1"/>
              </a:solidFill>
            </a:endParaRP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Fully automated Plant at Dahej SEZ with an installed capacity of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12,000 MT p.a.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of the art plant at Pirana, Gujarat with an installed capacity of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MT p.a.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Having modern classed RCC structure under controlled airflow supplied with clean filtered air.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Turnover in the financial year of 2017-2018 is about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Million USD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Accent.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F387BE1-7F60-4759-9B9E-5B144A03FEC0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4</a:t>
            </a:fld>
            <a:endParaRPr lang="en-US" sz="1800" b="1" dirty="0"/>
          </a:p>
        </p:txBody>
      </p:sp>
      <p:pic>
        <p:nvPicPr>
          <p:cNvPr id="8" name="Picture 3" descr="C:\Users\New\Desktop\logo.png">
            <a:extLst>
              <a:ext uri="{FF2B5EF4-FFF2-40B4-BE49-F238E27FC236}">
                <a16:creationId xmlns:a16="http://schemas.microsoft.com/office/drawing/2014/main" id="{ED8D0C5C-DDFE-4721-8910-4BEBBD697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5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Ajay\D\Movewell Clients\accent\FILM\Dahej Photos\REVISED SIZE FOR PPT_10x6.67\32 Work St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990600" y="955911"/>
            <a:ext cx="2098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Work Station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5B93EE4-2CDE-4FB0-9DFC-0814EDDDA76D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40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1789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Ajay\d\Movewell Clients\accent\FILM\DAHEJ_NEW_ARCHIT\DAHEJ PHOTOS_OLD\KNS_2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609600"/>
            <a:ext cx="2807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Conference Room</a:t>
            </a:r>
          </a:p>
        </p:txBody>
      </p:sp>
      <p:pic>
        <p:nvPicPr>
          <p:cNvPr id="6" name="Picture 3" descr="C:\Users\New\Desktop\logo.png">
            <a:extLst>
              <a:ext uri="{FF2B5EF4-FFF2-40B4-BE49-F238E27FC236}">
                <a16:creationId xmlns:a16="http://schemas.microsoft.com/office/drawing/2014/main" id="{75DD4F2D-9CE0-44F3-BB6E-C87A8286A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6EB4903-7FDD-4FF8-9F7D-9716DFF79A6C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41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49069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48826"/>
            <a:ext cx="8382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u="sng" dirty="0"/>
              <a:t>WHY ACCENT</a:t>
            </a:r>
            <a:r>
              <a:rPr lang="en-IN" b="1" dirty="0"/>
              <a:t> </a:t>
            </a:r>
            <a:endParaRPr lang="en-US" dirty="0"/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Capacity of 12000 MT/Annum.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Leading Manufacturing of Pharmaceutical Excipients – Microcrystalline Cellulose, Croscarmellose Sodium, and Magnesium Stearate along with Cellulose Powder.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Quality standard as per ISO &amp; GMP guideline.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best quality Alpha Cellulose, Dissolving Rayon Grade wood pulp to attain best Quality.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Customized product development option available as per end-user requirement.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Various export worthy packaging options available depending on customer request.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 Technology upgradation.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Glass line Reactor in manufacturing.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ISO 9001:2015; Halal; Kosher; GMP Certification.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presence in more than 75 countries. i.e. USA; Europe; Latin America; Far East Regions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over 50 business partner world-wide.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modern classed RCC structure under controlled airflow supplied with clean filtered air.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separate Physical,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Microbial sections for Analysis with well qualified and experienced team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i="1" u="sng" dirty="0">
              <a:solidFill>
                <a:schemeClr val="tx2"/>
              </a:solidFill>
            </a:endParaRPr>
          </a:p>
        </p:txBody>
      </p:sp>
      <p:pic>
        <p:nvPicPr>
          <p:cNvPr id="6" name="Picture 3" descr="C:\Users\New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9B298AF-8A30-4F30-9B4F-7B2FE96251B3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42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37665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76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0" y="762000"/>
            <a:ext cx="34605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Corporate Office</a:t>
            </a:r>
          </a:p>
          <a:p>
            <a:r>
              <a:rPr lang="en-US" sz="1400" b="1" dirty="0">
                <a:solidFill>
                  <a:srgbClr val="00B0F0"/>
                </a:solidFill>
              </a:rPr>
              <a:t>Accent Microcell </a:t>
            </a:r>
            <a:r>
              <a:rPr lang="en-US" sz="1400" b="1" dirty="0" err="1">
                <a:solidFill>
                  <a:srgbClr val="00B0F0"/>
                </a:solidFill>
              </a:rPr>
              <a:t>Privite</a:t>
            </a:r>
            <a:r>
              <a:rPr lang="en-US" sz="1400" b="1" dirty="0">
                <a:solidFill>
                  <a:srgbClr val="00B0F0"/>
                </a:solidFill>
              </a:rPr>
              <a:t> Limited</a:t>
            </a:r>
          </a:p>
          <a:p>
            <a:r>
              <a:rPr lang="en-US" sz="1400" dirty="0"/>
              <a:t>314, </a:t>
            </a:r>
            <a:r>
              <a:rPr lang="en-US" sz="1400" dirty="0" err="1"/>
              <a:t>Shangrilla</a:t>
            </a:r>
            <a:r>
              <a:rPr lang="en-US" sz="1400" dirty="0"/>
              <a:t> Arcade, </a:t>
            </a:r>
            <a:r>
              <a:rPr lang="en-US" sz="1400" dirty="0" err="1"/>
              <a:t>Shyamal</a:t>
            </a:r>
            <a:r>
              <a:rPr lang="en-US" sz="1400" dirty="0"/>
              <a:t> Cross Roads,</a:t>
            </a:r>
          </a:p>
          <a:p>
            <a:r>
              <a:rPr lang="en-US" sz="1400" dirty="0" err="1"/>
              <a:t>Anandnagar</a:t>
            </a:r>
            <a:r>
              <a:rPr lang="en-US" sz="1400" dirty="0"/>
              <a:t> Road, Satellite,</a:t>
            </a:r>
          </a:p>
          <a:p>
            <a:r>
              <a:rPr lang="en-US" sz="1400" dirty="0" err="1"/>
              <a:t>Ahmedabad</a:t>
            </a:r>
            <a:r>
              <a:rPr lang="en-US" sz="1400" dirty="0"/>
              <a:t> - 380015, Gujarat, India</a:t>
            </a:r>
          </a:p>
          <a:p>
            <a:r>
              <a:rPr lang="en-US" sz="1400" dirty="0"/>
              <a:t>Phone.: +91 79 40042367/32459689/ </a:t>
            </a:r>
          </a:p>
          <a:p>
            <a:r>
              <a:rPr lang="en-US" sz="1400" dirty="0"/>
              <a:t>32522633/40094906</a:t>
            </a:r>
          </a:p>
          <a:p>
            <a:r>
              <a:rPr lang="en-US" sz="1400" dirty="0"/>
              <a:t>Fax No.: +91 79 4009 4907</a:t>
            </a:r>
          </a:p>
          <a:p>
            <a:r>
              <a:rPr lang="en-US" sz="1400" dirty="0"/>
              <a:t>Email: </a:t>
            </a:r>
          </a:p>
          <a:p>
            <a:r>
              <a:rPr lang="en-US" sz="1400" dirty="0">
                <a:hlinkClick r:id="rId2"/>
              </a:rPr>
              <a:t>info@accentmicrocell.com</a:t>
            </a:r>
            <a:endParaRPr lang="en-US" sz="1400" dirty="0"/>
          </a:p>
          <a:p>
            <a:r>
              <a:rPr lang="en-US" sz="1400" dirty="0">
                <a:hlinkClick r:id="rId3"/>
              </a:rPr>
              <a:t>bus_intl@accentmicrocell.com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dirty="0">
                <a:solidFill>
                  <a:srgbClr val="00B0F0"/>
                </a:solidFill>
              </a:rPr>
              <a:t>Unit 1 (</a:t>
            </a:r>
            <a:r>
              <a:rPr lang="en-US" sz="1400" b="1" dirty="0" err="1">
                <a:solidFill>
                  <a:srgbClr val="00B0F0"/>
                </a:solidFill>
              </a:rPr>
              <a:t>Pirana</a:t>
            </a:r>
            <a:r>
              <a:rPr lang="en-US" sz="1400" b="1" dirty="0">
                <a:solidFill>
                  <a:srgbClr val="00B0F0"/>
                </a:solidFill>
              </a:rPr>
              <a:t>)</a:t>
            </a:r>
          </a:p>
          <a:p>
            <a:r>
              <a:rPr lang="en-US" sz="1400" dirty="0"/>
              <a:t>Survey No. 533/P, </a:t>
            </a:r>
            <a:r>
              <a:rPr lang="en-US" sz="1400" dirty="0" err="1"/>
              <a:t>Paldi</a:t>
            </a:r>
            <a:r>
              <a:rPr lang="en-US" sz="1400" dirty="0"/>
              <a:t>, </a:t>
            </a:r>
            <a:r>
              <a:rPr lang="en-US" sz="1400" dirty="0" err="1"/>
              <a:t>Kankaj</a:t>
            </a:r>
            <a:r>
              <a:rPr lang="en-US" sz="1400" dirty="0"/>
              <a:t>,</a:t>
            </a:r>
          </a:p>
          <a:p>
            <a:r>
              <a:rPr lang="en-US" sz="1400" dirty="0" err="1"/>
              <a:t>Pirana</a:t>
            </a:r>
            <a:r>
              <a:rPr lang="en-US" sz="1400" dirty="0"/>
              <a:t> Road, Ta. </a:t>
            </a:r>
            <a:r>
              <a:rPr lang="en-US" sz="1400" dirty="0" err="1"/>
              <a:t>Daskroi</a:t>
            </a:r>
            <a:r>
              <a:rPr lang="en-US" sz="1400" dirty="0"/>
              <a:t>,</a:t>
            </a:r>
          </a:p>
          <a:p>
            <a:r>
              <a:rPr lang="en-US" sz="1400" dirty="0"/>
              <a:t>Dist. </a:t>
            </a:r>
            <a:r>
              <a:rPr lang="en-US" sz="1400" dirty="0" err="1"/>
              <a:t>Ahmedabad</a:t>
            </a:r>
            <a:r>
              <a:rPr lang="en-US" sz="1400" dirty="0"/>
              <a:t> - 382425</a:t>
            </a:r>
          </a:p>
          <a:p>
            <a:r>
              <a:rPr lang="en-US" sz="1400" dirty="0"/>
              <a:t>Phone: +91 2718 288001/288002</a:t>
            </a:r>
          </a:p>
          <a:p>
            <a:endParaRPr lang="en-US" sz="1400" dirty="0"/>
          </a:p>
          <a:p>
            <a:r>
              <a:rPr lang="en-US" sz="1400" b="1" dirty="0">
                <a:solidFill>
                  <a:srgbClr val="00B0F0"/>
                </a:solidFill>
              </a:rPr>
              <a:t>Unit 2 (</a:t>
            </a:r>
            <a:r>
              <a:rPr lang="en-US" sz="1400" b="1" dirty="0" err="1">
                <a:solidFill>
                  <a:srgbClr val="00B0F0"/>
                </a:solidFill>
              </a:rPr>
              <a:t>Dahej</a:t>
            </a:r>
            <a:r>
              <a:rPr lang="en-US" sz="1400" b="1" dirty="0">
                <a:solidFill>
                  <a:srgbClr val="00B0F0"/>
                </a:solidFill>
              </a:rPr>
              <a:t> - SEZ)</a:t>
            </a:r>
          </a:p>
          <a:p>
            <a:r>
              <a:rPr lang="pl-PL" sz="1400" dirty="0"/>
              <a:t>Plot No. Z/59-60-63, Dahej-SEZ, Part-I,</a:t>
            </a:r>
          </a:p>
          <a:p>
            <a:r>
              <a:rPr lang="sv-SE" sz="1400" dirty="0"/>
              <a:t>Ta. Vagra, Dist. Bharuch - 392130</a:t>
            </a:r>
          </a:p>
          <a:p>
            <a:r>
              <a:rPr lang="en-US" sz="1400" dirty="0"/>
              <a:t>Phone: +91 75758 05960</a:t>
            </a:r>
          </a:p>
          <a:p>
            <a:endParaRPr lang="en-US" sz="1400" dirty="0"/>
          </a:p>
          <a:p>
            <a:r>
              <a:rPr lang="en-US" sz="1400" b="1" dirty="0">
                <a:hlinkClick r:id="rId4"/>
              </a:rPr>
              <a:t>www.accentmicrocell.com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3149025"/>
            <a:ext cx="2323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9" name="Picture 3" descr="C:\Users\New\Desktop\logo.png">
            <a:extLst>
              <a:ext uri="{FF2B5EF4-FFF2-40B4-BE49-F238E27FC236}">
                <a16:creationId xmlns:a16="http://schemas.microsoft.com/office/drawing/2014/main" id="{ECD35B77-D478-47AF-92A9-AA7B47F73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284717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4648200" cy="464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152400"/>
            <a:ext cx="4038600" cy="564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tx2"/>
              </a:solidFill>
            </a:endParaRPr>
          </a:p>
          <a:p>
            <a:pPr algn="ctr"/>
            <a:r>
              <a:rPr lang="en-US" sz="3200" i="1" u="sng" dirty="0">
                <a:solidFill>
                  <a:schemeClr val="tx2"/>
                </a:solidFill>
                <a:latin typeface="+mj-lt"/>
              </a:rPr>
              <a:t>Quality Policy</a:t>
            </a:r>
          </a:p>
          <a:p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Accent Microcell Private Limited shall ensure to provide high-quality products to our customers through constant improvement in 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manufacturing process, use of                       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high-quality material &amp; stringent 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quality control.</a:t>
            </a:r>
          </a:p>
          <a:p>
            <a:pPr indent="180000" algn="just"/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Customer satisfaction with on-time committed delivery is our main motto.</a:t>
            </a:r>
          </a:p>
          <a:p>
            <a:pPr algn="just"/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policy is being reviewed for continued suitability from time to time.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C9F550-CAFE-4B37-9E64-930D776BF19C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5</a:t>
            </a:fld>
            <a:endParaRPr lang="en-US" sz="1800" b="1" dirty="0"/>
          </a:p>
        </p:txBody>
      </p:sp>
      <p:pic>
        <p:nvPicPr>
          <p:cNvPr id="8" name="Picture 3" descr="C:\Users\New\Desktop\logo.png">
            <a:extLst>
              <a:ext uri="{FF2B5EF4-FFF2-40B4-BE49-F238E27FC236}">
                <a16:creationId xmlns:a16="http://schemas.microsoft.com/office/drawing/2014/main" id="{E5662E2F-4C04-42E9-AF7C-B87B47E88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80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2000"/>
            <a:ext cx="8153400" cy="5486400"/>
          </a:xfrm>
        </p:spPr>
        <p:txBody>
          <a:bodyPr>
            <a:noAutofit/>
          </a:bodyPr>
          <a:lstStyle/>
          <a:p>
            <a:pPr marL="92075" indent="-9525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Company has specialized expertise in manufacturing and marketing a wide range of Pharmaceutical Excipients. We manufacture and market the following :-</a:t>
            </a:r>
          </a:p>
          <a:p>
            <a:r>
              <a:rPr lang="en-US" sz="2400" b="1" dirty="0">
                <a:cs typeface="Times New Roman" pitchFamily="18" charset="0"/>
              </a:rPr>
              <a:t>Micro Crystalline Cellulose (MCC)</a:t>
            </a:r>
            <a:r>
              <a:rPr lang="en-US" sz="2400" dirty="0">
                <a:cs typeface="Times New Roman" pitchFamily="18" charset="0"/>
              </a:rPr>
              <a:t>:</a:t>
            </a:r>
            <a:endParaRPr lang="en-GB" sz="2400" dirty="0">
              <a:cs typeface="Times New Roman" pitchFamily="18" charset="0"/>
            </a:endParaRPr>
          </a:p>
          <a:p>
            <a:pPr marL="898525" lvl="0" indent="-182563">
              <a:buFont typeface="Wingdings" pitchFamily="2" charset="2"/>
              <a:buChar char="§"/>
            </a:pPr>
            <a:r>
              <a:rPr lang="en-US" sz="2000" dirty="0">
                <a:cs typeface="Times New Roman" pitchFamily="18" charset="0"/>
              </a:rPr>
              <a:t>Accel 101</a:t>
            </a:r>
            <a:endParaRPr lang="en-GB" sz="2000" dirty="0">
              <a:cs typeface="Times New Roman" pitchFamily="18" charset="0"/>
            </a:endParaRPr>
          </a:p>
          <a:p>
            <a:pPr marL="898525" lvl="0" indent="-182563">
              <a:buFont typeface="Wingdings" pitchFamily="2" charset="2"/>
              <a:buChar char="§"/>
            </a:pPr>
            <a:r>
              <a:rPr lang="en-US" sz="2000" dirty="0">
                <a:cs typeface="Times New Roman" pitchFamily="18" charset="0"/>
              </a:rPr>
              <a:t>Accel 102</a:t>
            </a:r>
            <a:endParaRPr lang="en-GB" sz="2000" dirty="0">
              <a:cs typeface="Times New Roman" pitchFamily="18" charset="0"/>
            </a:endParaRPr>
          </a:p>
          <a:p>
            <a:pPr marL="898525" lvl="0" indent="-182563">
              <a:buFont typeface="Wingdings" pitchFamily="2" charset="2"/>
              <a:buChar char="§"/>
            </a:pPr>
            <a:r>
              <a:rPr lang="en-US" sz="2000" dirty="0">
                <a:cs typeface="Times New Roman" pitchFamily="18" charset="0"/>
              </a:rPr>
              <a:t>Accel 103</a:t>
            </a:r>
            <a:endParaRPr lang="en-GB" sz="2000" dirty="0">
              <a:cs typeface="Times New Roman" pitchFamily="18" charset="0"/>
            </a:endParaRPr>
          </a:p>
          <a:p>
            <a:pPr marL="898525" lvl="0" indent="-182563">
              <a:buFont typeface="Wingdings" pitchFamily="2" charset="2"/>
              <a:buChar char="§"/>
            </a:pPr>
            <a:r>
              <a:rPr lang="en-US" sz="2000" dirty="0">
                <a:cs typeface="Times New Roman" pitchFamily="18" charset="0"/>
              </a:rPr>
              <a:t>Accel 105</a:t>
            </a:r>
          </a:p>
          <a:p>
            <a:pPr marL="898525" lvl="0" indent="-182563">
              <a:buFont typeface="Wingdings" pitchFamily="2" charset="2"/>
              <a:buChar char="§"/>
            </a:pPr>
            <a:r>
              <a:rPr lang="en-US" sz="2000" dirty="0">
                <a:cs typeface="Times New Roman" pitchFamily="18" charset="0"/>
              </a:rPr>
              <a:t>Accel 12</a:t>
            </a:r>
            <a:endParaRPr lang="en-GB" sz="2000" dirty="0">
              <a:cs typeface="Times New Roman" pitchFamily="18" charset="0"/>
            </a:endParaRPr>
          </a:p>
          <a:p>
            <a:pPr marL="898525" lvl="0" indent="-182563">
              <a:buFont typeface="Wingdings" pitchFamily="2" charset="2"/>
              <a:buChar char="§"/>
            </a:pPr>
            <a:r>
              <a:rPr lang="en-US" sz="2000" dirty="0">
                <a:cs typeface="Times New Roman" pitchFamily="18" charset="0"/>
              </a:rPr>
              <a:t>Accel 112</a:t>
            </a:r>
            <a:endParaRPr lang="en-GB" sz="2000" dirty="0">
              <a:cs typeface="Times New Roman" pitchFamily="18" charset="0"/>
            </a:endParaRPr>
          </a:p>
          <a:p>
            <a:pPr marL="898525" lvl="0" indent="-182563">
              <a:buFont typeface="Wingdings" pitchFamily="2" charset="2"/>
              <a:buChar char="§"/>
            </a:pPr>
            <a:r>
              <a:rPr lang="en-US" sz="2000" dirty="0">
                <a:cs typeface="Times New Roman" pitchFamily="18" charset="0"/>
              </a:rPr>
              <a:t>Accel 113</a:t>
            </a:r>
            <a:endParaRPr lang="en-GB" sz="2000" dirty="0">
              <a:cs typeface="Times New Roman" pitchFamily="18" charset="0"/>
            </a:endParaRPr>
          </a:p>
          <a:p>
            <a:pPr marL="898525" lvl="0" indent="-182563">
              <a:buFont typeface="Wingdings" pitchFamily="2" charset="2"/>
              <a:buChar char="§"/>
            </a:pPr>
            <a:r>
              <a:rPr lang="en-US" sz="2000" dirty="0">
                <a:cs typeface="Times New Roman" pitchFamily="18" charset="0"/>
              </a:rPr>
              <a:t>Accel 200</a:t>
            </a:r>
            <a:endParaRPr lang="en-GB" sz="2000" dirty="0">
              <a:cs typeface="Times New Roman" pitchFamily="18" charset="0"/>
            </a:endParaRPr>
          </a:p>
          <a:p>
            <a:pPr marL="898525" lvl="0" indent="-182563">
              <a:buFont typeface="Wingdings" pitchFamily="2" charset="2"/>
              <a:buChar char="§"/>
            </a:pPr>
            <a:r>
              <a:rPr lang="en-US" sz="2000" dirty="0">
                <a:cs typeface="Times New Roman" pitchFamily="18" charset="0"/>
              </a:rPr>
              <a:t>Accel 301</a:t>
            </a:r>
            <a:endParaRPr lang="en-GB" sz="2000" dirty="0">
              <a:cs typeface="Times New Roman" pitchFamily="18" charset="0"/>
            </a:endParaRPr>
          </a:p>
          <a:p>
            <a:pPr marL="898525" lvl="0" indent="-182563">
              <a:buFont typeface="Wingdings" pitchFamily="2" charset="2"/>
              <a:buChar char="§"/>
            </a:pPr>
            <a:r>
              <a:rPr lang="en-US" sz="2000" dirty="0">
                <a:cs typeface="Times New Roman" pitchFamily="18" charset="0"/>
              </a:rPr>
              <a:t>Accel 302</a:t>
            </a:r>
            <a:endParaRPr lang="en-GB" sz="2000" dirty="0">
              <a:cs typeface="Times New Roman" pitchFamily="18" charset="0"/>
            </a:endParaRPr>
          </a:p>
          <a:p>
            <a:pPr marL="365125" lvl="0" indent="-273050"/>
            <a:r>
              <a:rPr lang="en-US" sz="2400" b="1" dirty="0">
                <a:cs typeface="Times New Roman" pitchFamily="18" charset="0"/>
              </a:rPr>
              <a:t>Cross </a:t>
            </a:r>
            <a:r>
              <a:rPr lang="en-US" sz="2400" b="1" dirty="0" err="1">
                <a:cs typeface="Times New Roman" pitchFamily="18" charset="0"/>
              </a:rPr>
              <a:t>Carmellose</a:t>
            </a:r>
            <a:r>
              <a:rPr lang="en-US" sz="2400" b="1" dirty="0">
                <a:cs typeface="Times New Roman" pitchFamily="18" charset="0"/>
              </a:rPr>
              <a:t> Sodium (CCS)</a:t>
            </a:r>
            <a:endParaRPr lang="en-US" sz="2400" dirty="0">
              <a:cs typeface="Times New Roman" pitchFamily="18" charset="0"/>
            </a:endParaRPr>
          </a:p>
          <a:p>
            <a:pPr marL="365125" lvl="0" indent="-273050"/>
            <a:r>
              <a:rPr lang="en-US" sz="2400" b="1" dirty="0">
                <a:cs typeface="Times New Roman" pitchFamily="18" charset="0"/>
              </a:rPr>
              <a:t>Magnesium Stearate (MS)</a:t>
            </a:r>
          </a:p>
          <a:p>
            <a:pPr marL="365125" lvl="0" indent="-273050"/>
            <a:r>
              <a:rPr lang="en-US" sz="2400" b="1" dirty="0">
                <a:cs typeface="Times New Roman" pitchFamily="18" charset="0"/>
              </a:rPr>
              <a:t>Cellulose Powder (CP)</a:t>
            </a:r>
            <a:endParaRPr lang="en-GB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981200" y="99498"/>
            <a:ext cx="460047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u="sng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A Wide Range of Products</a:t>
            </a:r>
            <a:endParaRPr lang="en-US" sz="3200" i="1" u="sng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3" descr="C:\Users\New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E347ADD-A247-483A-80AA-2F17146663CC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6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2808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2902916-F4AB-4BE2-BDFC-79856ADC38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3" descr="\\Mukesh\d\MOVEWELL CLIENTS\Accent\NEW BROCHURE\Brochure@home\GLOBE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0"/>
          <a:stretch/>
        </p:blipFill>
        <p:spPr bwMode="auto">
          <a:xfrm>
            <a:off x="609600" y="1676400"/>
            <a:ext cx="7162801" cy="460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533400"/>
            <a:ext cx="6934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i="1" u="sng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Expansion at a Lightning Speed with a </a:t>
            </a:r>
          </a:p>
          <a:p>
            <a:pPr lvl="0" algn="ctr"/>
            <a:r>
              <a:rPr lang="en-US" sz="3200" i="1" u="sng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Global Reach</a:t>
            </a:r>
            <a:endParaRPr lang="en-US" sz="3200" i="1" u="sng" dirty="0">
              <a:solidFill>
                <a:schemeClr val="tx2"/>
              </a:solidFill>
            </a:endParaRPr>
          </a:p>
        </p:txBody>
      </p:sp>
      <p:pic>
        <p:nvPicPr>
          <p:cNvPr id="5" name="Picture 3" descr="C:\Users\New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FB467B-9CDE-4985-AE9E-AF0FAA3D1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236" y="-1"/>
            <a:ext cx="9144000" cy="6858001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C96AB0D-5D41-4ADB-9F9A-8C4316F50D88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7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7274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2902916-F4AB-4BE2-BDFC-79856ADC387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38125" y="914400"/>
            <a:ext cx="8905875" cy="5791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2">
                    <a:lumMod val="75000"/>
                  </a:schemeClr>
                </a:solidFill>
                <a:latin typeface="Georgia" pitchFamily="18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Font typeface="Wingdings"/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10304"/>
            <a:ext cx="830579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Wide Clientele Across the Globe</a:t>
            </a:r>
            <a:endParaRPr lang="en-US" sz="3200" i="1" u="sng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Picture 3" descr="C:\Users\New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ie1\AppData\Roaming\Skype\accentmicrocell123\media_messaging\media_cache_v3\^D64880EB92A49F5D904FEA30D40B327B6B738575E58D2E53AB^pimgpsh_fullsize_dist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3295"/>
            <a:ext cx="1752600" cy="77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Business Partner logos\Dexce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7" y="3795750"/>
            <a:ext cx="2427339" cy="7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felizata.ru/bitrix/templates/felizata/images/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710" y="3740750"/>
            <a:ext cx="1863161" cy="82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bie1\AppData\Roaming\Skype\accentmicrocell123\media_messaging\media_cache_v3\^2BF90E90EC243DE74D582856F4FBB9EB042A45E8F45081DFC9^pimgpsh_fullsize_dis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226" y="3104124"/>
            <a:ext cx="2524823" cy="5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www.mansoorchemicals.com/images/logo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227" y="802887"/>
            <a:ext cx="2317371" cy="97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bie1\AppData\Roaming\Skype\accentmicrocell123\media_messaging\media_cache_v3\^3951E8F18512215B79C0F5568FAC70180A2BA8375B8C3407FD^pimgpsh_fullsize_dis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227" y="2379195"/>
            <a:ext cx="2270165" cy="57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Z:\downloa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65" y="2300937"/>
            <a:ext cx="2514601" cy="96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C:\Users\bie1\AppData\Roaming\Skype\accentmicrocell123\media_messaging\media_cache_v3\^22B04F1605F837B4AEF0E36DBE4DFB442CFA44DA22C84457D5^pimgpsh_fullsize_dist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228" y="1775452"/>
            <a:ext cx="2306486" cy="59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93227" y="5679306"/>
            <a:ext cx="2524822" cy="369332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…….. and many more</a:t>
            </a:r>
          </a:p>
        </p:txBody>
      </p:sp>
      <p:pic>
        <p:nvPicPr>
          <p:cNvPr id="5" name="Picture 2" descr="C:\Users\bie1\AppData\Roaming\Skype\accentmicrocell123\media_messaging\media_cache_v3\^EBCD3CFB391AC063E8EF67D887A54260F88E24C484F4401534^pimgpsh_fullsize_dis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07" y="4929670"/>
            <a:ext cx="2743200" cy="126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bie1\AppData\Roaming\Skype\accentmicrocell123\media_messaging\media_cache_v3\^A0ACEE74681A1B86C328FED2AECD559D1413B80941130AB9E2^pimgpsh_fullsize_distr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014856"/>
            <a:ext cx="2427341" cy="47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bie1\AppData\Roaming\Skype\accentmicrocell123\media_messaging\media_cache_v3\^830270B0A8A7B566AC41AC40828790932C2357141C22A09CAA^pimgpsh_fullsize_distr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8" y="1481553"/>
            <a:ext cx="2503713" cy="52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go neu e-mai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16" y="1625010"/>
            <a:ext cx="2591584" cy="66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aicma.com/wp-content/uploads/2016/11/aic-logo-for-website-266x14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35" y="2416846"/>
            <a:ext cx="1737394" cy="8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ymar logo- high res.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227" y="4871897"/>
            <a:ext cx="2393574" cy="6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hemiplas 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3680783"/>
            <a:ext cx="2645848" cy="95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78121982-FA19-4493-8F4C-B58BB0415B8B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8</a:t>
            </a:fld>
            <a:endParaRPr lang="en-US" sz="1800" b="1" dirty="0"/>
          </a:p>
        </p:txBody>
      </p:sp>
      <p:pic>
        <p:nvPicPr>
          <p:cNvPr id="25" name="Picture 7" descr="logo">
            <a:extLst>
              <a:ext uri="{FF2B5EF4-FFF2-40B4-BE49-F238E27FC236}">
                <a16:creationId xmlns:a16="http://schemas.microsoft.com/office/drawing/2014/main" id="{5B22F6D5-2DD0-4273-AD6D-7CC33E194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" y="5115617"/>
            <a:ext cx="2077095" cy="82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31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9200" y="1143000"/>
            <a:ext cx="7315200" cy="441960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GMP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ISO 9001:2015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FSSC-22000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FSSAI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KOSHER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HALAL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USP/NF, EP, JP, BP, IP</a:t>
            </a:r>
          </a:p>
          <a:p>
            <a:pPr>
              <a:lnSpc>
                <a:spcPct val="130000"/>
              </a:lnSpc>
              <a:buBlip>
                <a:blip r:embed="rId2"/>
              </a:buBlip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US-DMF (29617)</a:t>
            </a:r>
          </a:p>
        </p:txBody>
      </p:sp>
      <p:sp>
        <p:nvSpPr>
          <p:cNvPr id="2" name="Rectangle 1"/>
          <p:cNvSpPr/>
          <p:nvPr/>
        </p:nvSpPr>
        <p:spPr>
          <a:xfrm>
            <a:off x="356937" y="304800"/>
            <a:ext cx="8001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Accolades to Our Credit</a:t>
            </a:r>
            <a:endParaRPr lang="en-US" sz="3200" i="1" u="sng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3" descr="C:\Users\New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48400"/>
            <a:ext cx="15093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22C8332-DB12-429E-AA18-B7F558B02081}"/>
              </a:ext>
            </a:extLst>
          </p:cNvPr>
          <p:cNvSpPr txBox="1">
            <a:spLocks/>
          </p:cNvSpPr>
          <p:nvPr/>
        </p:nvSpPr>
        <p:spPr>
          <a:xfrm>
            <a:off x="152400" y="62440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F4B0F5D-3FB4-42FF-98FB-DFBD44439508}" type="slidenum">
              <a:rPr lang="en-US" sz="1800" b="1" smtClean="0"/>
              <a:pPr algn="l"/>
              <a:t>9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923087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1168</Words>
  <Application>Microsoft Office PowerPoint</Application>
  <PresentationFormat>On-screen Show (4:3)</PresentationFormat>
  <Paragraphs>351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Georgia</vt:lpstr>
      <vt:lpstr>Times New Roman</vt:lpstr>
      <vt:lpstr>Wingdings</vt:lpstr>
      <vt:lpstr>Office Theme</vt:lpstr>
      <vt:lpstr>PowerPoint Presentation</vt:lpstr>
      <vt:lpstr>  A Dream to Create the Future    </vt:lpstr>
      <vt:lpstr>PowerPoint Presentation</vt:lpstr>
      <vt:lpstr>A Penchant for Excellence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</dc:creator>
  <cp:lastModifiedBy>office</cp:lastModifiedBy>
  <cp:revision>188</cp:revision>
  <cp:lastPrinted>2016-07-15T12:06:13Z</cp:lastPrinted>
  <dcterms:created xsi:type="dcterms:W3CDTF">2016-04-18T06:39:37Z</dcterms:created>
  <dcterms:modified xsi:type="dcterms:W3CDTF">2018-09-04T13:35:37Z</dcterms:modified>
</cp:coreProperties>
</file>